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17" r:id="rId2"/>
    <p:sldId id="318" r:id="rId3"/>
    <p:sldId id="313" r:id="rId4"/>
    <p:sldId id="316" r:id="rId5"/>
    <p:sldId id="288" r:id="rId6"/>
    <p:sldId id="308" r:id="rId7"/>
    <p:sldId id="269" r:id="rId8"/>
    <p:sldId id="267" r:id="rId9"/>
    <p:sldId id="268" r:id="rId10"/>
    <p:sldId id="270" r:id="rId11"/>
    <p:sldId id="279" r:id="rId12"/>
    <p:sldId id="271" r:id="rId13"/>
    <p:sldId id="272" r:id="rId14"/>
    <p:sldId id="273" r:id="rId15"/>
    <p:sldId id="307" r:id="rId16"/>
    <p:sldId id="289" r:id="rId17"/>
    <p:sldId id="290" r:id="rId18"/>
    <p:sldId id="291" r:id="rId19"/>
    <p:sldId id="292" r:id="rId20"/>
    <p:sldId id="280" r:id="rId21"/>
    <p:sldId id="281" r:id="rId22"/>
    <p:sldId id="306" r:id="rId23"/>
    <p:sldId id="303" r:id="rId24"/>
    <p:sldId id="304" r:id="rId25"/>
    <p:sldId id="305" r:id="rId26"/>
    <p:sldId id="319" r:id="rId27"/>
    <p:sldId id="321" r:id="rId28"/>
    <p:sldId id="322" r:id="rId29"/>
    <p:sldId id="309" r:id="rId30"/>
    <p:sldId id="282" r:id="rId31"/>
    <p:sldId id="284" r:id="rId32"/>
    <p:sldId id="310" r:id="rId33"/>
    <p:sldId id="274" r:id="rId34"/>
    <p:sldId id="275" r:id="rId35"/>
    <p:sldId id="277" r:id="rId36"/>
    <p:sldId id="311" r:id="rId37"/>
    <p:sldId id="276" r:id="rId38"/>
    <p:sldId id="278" r:id="rId39"/>
    <p:sldId id="287" r:id="rId40"/>
    <p:sldId id="285" r:id="rId41"/>
    <p:sldId id="286" r:id="rId42"/>
    <p:sldId id="31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F4572A-5FC3-4C41-8331-555893F36964}">
          <p14:sldIdLst/>
        </p14:section>
        <p14:section name="Untitled Section" id="{D4BFC8E2-651C-42F7-B516-4CE86E13B4B9}">
          <p14:sldIdLst>
            <p14:sldId id="317"/>
            <p14:sldId id="318"/>
            <p14:sldId id="313"/>
            <p14:sldId id="316"/>
            <p14:sldId id="288"/>
            <p14:sldId id="308"/>
            <p14:sldId id="269"/>
            <p14:sldId id="267"/>
            <p14:sldId id="268"/>
            <p14:sldId id="270"/>
            <p14:sldId id="279"/>
            <p14:sldId id="271"/>
            <p14:sldId id="272"/>
            <p14:sldId id="273"/>
            <p14:sldId id="307"/>
            <p14:sldId id="289"/>
            <p14:sldId id="290"/>
            <p14:sldId id="291"/>
            <p14:sldId id="292"/>
            <p14:sldId id="280"/>
            <p14:sldId id="281"/>
            <p14:sldId id="306"/>
            <p14:sldId id="303"/>
            <p14:sldId id="304"/>
            <p14:sldId id="305"/>
            <p14:sldId id="319"/>
            <p14:sldId id="321"/>
            <p14:sldId id="322"/>
            <p14:sldId id="309"/>
            <p14:sldId id="282"/>
            <p14:sldId id="284"/>
            <p14:sldId id="310"/>
            <p14:sldId id="274"/>
            <p14:sldId id="275"/>
            <p14:sldId id="277"/>
            <p14:sldId id="311"/>
            <p14:sldId id="276"/>
            <p14:sldId id="278"/>
            <p14:sldId id="287"/>
            <p14:sldId id="285"/>
            <p14:sldId id="286"/>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73911" autoAdjust="0"/>
  </p:normalViewPr>
  <p:slideViewPr>
    <p:cSldViewPr snapToGrid="0">
      <p:cViewPr varScale="1">
        <p:scale>
          <a:sx n="99" d="100"/>
          <a:sy n="99" d="100"/>
        </p:scale>
        <p:origin x="1179"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ax="3840" units="cm"/>
          <inkml:channel name="Y" type="integer" max="2160" units="cm"/>
          <inkml:channel name="T" type="integer" max="2.14748E9" units="dev"/>
        </inkml:traceFormat>
        <inkml:channelProperties>
          <inkml:channelProperty channel="X" name="resolution" value="55.09326" units="1/cm"/>
          <inkml:channelProperty channel="Y" name="resolution" value="55.10204" units="1/cm"/>
          <inkml:channelProperty channel="T" name="resolution" value="1" units="1/dev"/>
        </inkml:channelProperties>
      </inkml:inkSource>
      <inkml:timestamp xml:id="ts0" timeString="2024-12-19T05:57:26.396"/>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Property name="color" value="#0070C0"/>
    </inkml:brush>
  </inkml:definitions>
  <inkml:trace contextRef="#ctx0" brushRef="#br0">19359 8105 0,'0'0'0,"-44"-176"47,35 132-47,0-124 31,44 45-16,45 17 1,-36 53-16,35 9 16,18 8-16,35 10 15,9 17-15,-8 18 16,184 203 0,-184-10-1,-107-96-15,-8-9 16,-18-17-16,-9-19 15,-18-25-15,-43 34 16,-98-17 0,-96-44-1,8-71 1,159 18 0,26 0-1,-52-115 1</inkml:trace>
  <inkml:trace contextRef="#ctx0" brushRef="#br0" timeOffset="1149">19764 7638 0,'0'0'0,"0"-27"62,27 18-46,26 1 0,-18 8-16,-9 0 15,1 0-15,-9 8 16</inkml:trace>
  <inkml:trace contextRef="#ctx0" brushRef="#br0" timeOffset="1351">19835 7541 0,'-18'123'47,"18"-8"-31,0-18 0</inkml:trace>
  <inkml:trace contextRef="#ctx0" brushRef="#br0" timeOffset="1750">19738 8079 0,'0'0'0,"106"0"63,-53 0-47,17 17-16</inkml:trace>
  <inkml:trace contextRef="#ctx0" brushRef="#br0" timeOffset="3182">19800 7320 0,'8'-18'125,"1"-96"-94,-9 70-15,0-71 0,0 36-16,0-115 15,9 53 1,9 44-1,-18 17 1,0 54-16,0-1 16,0 36 109,0 0-94,0 0 0,0 17 0</inkml:trace>
  <inkml:trace contextRef="#ctx0" brushRef="#br0" timeOffset="5833.99">22066 6156 0,'0'0'0,"9"0"94,44 0-78,35 0-1,18-18 1,0 10-1,-62-1-15,26 0 16,-34 9 0,-27 0-1,-1 0 95,1 0-63,0-9-32,0 0-15,9-35 16,17-18-1,-9-8 1,1 8 0,-18 44-1,-1 1-15,-8-1 16,9 18 15,-9 18-15,0-1-16,9 1 15,0 9-15,8 25 16,10-7 0,8-19-1,-17-8 1,-1-10-16,-8-8 16,0 0-16,9-17 15,17-18 16,-17 8-31,-1-8 0,10-27 16,-10 27 0,27-27-16,-26 27 15,0 26 17,-18 18-17,0 8-15,9 10 16,-9-1-16,8 1 15,-8-1-15,18 18 16,9-8 0,-19-19-16,10 1 15,0 0-15,26 8 16,-27-8 0,-8-10-16,0-8 15,0 9-15,-9-18 31,0-8-31,0 8 16,0 0-16,0 0 16,0 1-16,9 8 62,17 0-46,71 0-1,141 0 1,106 8 0,-176 1-16,-10 0 15,10 0-15,44 0 16</inkml:trace>
  <inkml:trace contextRef="#ctx0" brushRef="#br0" timeOffset="8432.99">26194 7073 0,'0'0'0,"17"0"94,45 0-78,0 0-16,61 0 15,18 9 1,-35 9 0</inkml:trace>
  <inkml:trace contextRef="#ctx0" brushRef="#br0" timeOffset="9117">26255 7003 0,'0'0'0,"97"132"63,-70-106-63,-1 10 15,1-1-15,-1-9 16,1 10-16,-1 8 16,-17-9-1,-9-8 1,-9 8-1,0-26-15,9-1 16,-8 1-16,8 0 16,-9 26 31,9-26-32,44-53 32,-18 9-31,27-53-1,-17 35-15,43-71 16,44-61 0</inkml:trace>
  <inkml:trace contextRef="#ctx0" brushRef="#br0" timeOffset="10550.01">26203 7549 0,'105'-8'32,"125"-1"-1,-72 9-31,1 0 15,-26 0-15,52 35 16,-97 9 0</inkml:trace>
  <inkml:trace contextRef="#ctx0" brushRef="#br0" timeOffset="17757">23310 11068 0,'0'0'0,"-80"-123"47,72 79-47,8 0 15,44-89 1,53 72 0,97 43-1,-97 36-15,-9 8 16,-35 9-16,26 107 15,-35 25 1,-70-52 0,-9-71-1,-36 9-15,-17-27 16,-71-17 0,62-35-1,79-36-15,10-44 16</inkml:trace>
  <inkml:trace contextRef="#ctx0" brushRef="#br0" timeOffset="18267">24536 10716 0,'0'0'16,"9"167"15,-9-105-15,0-9-16,0 9 16,0 26-1,0-62-15,0-8 16,0 0-1</inkml:trace>
  <inkml:trace contextRef="#ctx0" brushRef="#br0" timeOffset="18533">24571 10716 0,'0'0'0,"35"105"31,1-16 1,-19-45-32,18 35 15,-17-35 1,-18-26-1,0-36-15</inkml:trace>
  <inkml:trace contextRef="#ctx0" brushRef="#br0" timeOffset="18767">24836 10654 0,'0'0'0,"-27"106"31,18 17 1,9-8-17,27-1 1,-18-34-16</inkml:trace>
  <inkml:trace contextRef="#ctx0" brushRef="#br0" timeOffset="19200">24915 11121 0,'0'0'0,"115"-61"47,-54-1-16,-43 9-16,-18 26-15,0 10 16,-18-18 0,-8 35-16,8 0 15,-8 0-15,-45 61 16,27 19 0,18 8-1,26-18 1,26-43-16,45-1 15,132-87 17,-168 25-17,0-8-15</inkml:trace>
  <inkml:trace contextRef="#ctx0" brushRef="#br0" timeOffset="19501">25471 10733 0,'0'0'0,"0"124"16,0 8-1,0 0 1,0-35 0,-45-35-1,19-53-15,-9-9 16,-1 0-16,-16-53 15,16-18 1,27 18 0,336 53 31,-107 53-32,-114-26-15</inkml:trace>
  <inkml:trace contextRef="#ctx0" brushRef="#br0" timeOffset="21437">19853 8246 0,'0'0'16,"-53"-17"31,53 69 0,-9-16-47,9 25 0,-18 63 15,1-62 1,17 26-16,-18 159 16</inkml:trace>
  <inkml:trace contextRef="#ctx0" brushRef="#br0" timeOffset="23203">26591 7594 0,'0'0'0,"0"-18"78,0 53-15,17 256-32,-17-185-31,9 106 31,-9-159-31,0-9 0</inkml:trace>
  <inkml:trace contextRef="#ctx0" brushRef="#br0" timeOffset="24069">26547 6509 0,'0'53'62,"0"26"-46,0 18-1,0 18 1,0-1 0,52 98-1</inkml:trace>
  <inkml:trace contextRef="#ctx0" brushRef="#br1" timeOffset="34019">19914 6385 0,'0'-9'63,"0"1"-32,-9 8-15,-8-18-1,8 9 1,0 9-1,9-9 1,9 9 15,9 0-15,8 0 0,9 0-16,98-8 15,105-10 1,79 0-1,-61 1 1,-159 17-16,-26-9 16,-27 9-16,0 0 15,9 0-15,61 0 16,1-18 0,-53 18-16,-9-9 15,-9 1-15,9 8 16,-18-9-16,36 0 15,-19 9 1,-16-9 0,34 0 31,-52 9-47,26 0 15,9-9 1,-27 9-16,-8 0 15,0 0-15,-1 0 16,-8 0 31,9 0-16,-9 0 0,-27-8 141,0 8-156,1-9-16,-27 0 16,-18 0-1,-9 0 1,-8-8-1,35 17-15,0-9 16,0 9 0,-36-9-16,-70 18 47,115-9-47,9 9 15,-10-9-15,-25 9 16,-1-1-1,-9-8 1,-17 0 0,35 0-16,9 0 15,0 0-15,-53 0 16,9 0 0,8 0-1,45 0-15,9 0 16,-1 0-16,-8 0 15,-62 9 17,70 0-17,1 0 1,0 0-16,-1-9 16,18 8-16,-17-8 15,17 9 1,-9-9-1,10 0-15,-1 0 16,0 9-16,-9 0 16,-8 0-1,-1 0 1,10-9 0,17 8-16,-53 10 31,44-18-16,-17 9-15,17-9 16,-9 9-16,0-9 31,1 0 16,8 0-31,-18 8-1,19-8-15,-19 0 16,18 0 0,1 0-1,-1 18 17,-9 26-17,9 0 1,0 0-1,9-26 1,0-9-16,0 0 16,0 26-1,0-17 1,0-1 0,0-8-1,0-27 32,0-43-16,0 43-15,0-26 0,0 26-1,0 1 1,9-1 15,18 9-15,70-26 31,-71 35-47,45-27 15,8 10 1,18 8-1,18 0 1,-45 0-16,1 9 16,-9-8-16,-1 8 0,1-9 15,35 0 1,-17 9 0,8-9-1,-35 0 1,35 0-16,53-8 31,-97 17-15,-17 0-1,-1 0 1,9 0-16,27 9 16,0-1-1,-9-8 1,-18 0-1,-26 0-15,0 0 16,8 0 15,18 0-15,-17 0-16,9 0 16,-10 0-16,18 0 15,-17 0 1,-44 0 93,-45-8-93</inkml:trace>
  <inkml:trace contextRef="#ctx0" brushRef="#br1" timeOffset="34870">19720 6376 0,'0'0'0,"-9"-26"62,9 17-62,0-26 31,9 26-15,27 0 0,-19 9-1,45 0 1,0 44 0,-27 36-1,-35-27-15,0-9 16,0 0-16,-9-9 15,-9-8-15,-26-1 16,-9-26 0,27-18-16,8-8 15,1-1-15,8 1 16,9-9-16,62-27 16,52 18-1</inkml:trace>
  <inkml:trace contextRef="#ctx0" brushRef="#br1" timeOffset="35618">22022 6077 0,'0'0'0,"53"-53"62,-35 44-46,70 62 15,-79 0-31,-9 0 16,-9 61-1,-53-34 1,-79-45-1,53-62 1,35-43 0,35-9-1,80 17 1,17 71 0</inkml:trace>
  <inkml:trace contextRef="#ctx0" brushRef="#br2" timeOffset="45419">24862 6050 0,'0'0'0,"-106"-26"47,80 8-31,-1-8-1,18 8-15,1 9 16,-10-9-1,9 10 1,89-1 47,-10 9-48,142-9 1,61 9-1,-141 0-15,-26 0 16,-9 0-16,36 0 16,-54 9-1,-8-9 1,-27 9-16,-9-9 16,9 8-16,115 19 31,-89-27-16,-34 9 1,-28-9 0,1 0-1,0 0 32,0 0-47,8 9 31,-8-9-31,0 8 32,9 1-17,-9-9 1,-1 0-16,10 9 16,-9-9 15,-9 9-16,9 8 1,35 72 15,-35-54-31,8 0 16,10 45 0,-10-36-16,-8 9 15,0-9-15,17 44 16,-8-18-1,0-25 1,-9-19 0,-9-17-16,0 0 15,0-27 63,-9-97-46,-44-43-1,44 122-15,-26-25-1,8 17 1,-8-1-1,17 10 1,10 18-16,-10-28 16,9 10-1,0 9 1,9 8 0,-9 9-16,9 0 15,-8 1 1,-1 8-1,-9-18 1,-8 0 15,8 9-31,-8 1 16,-89-19 0,9 18-1,-17 1 1,52-1-16,-114 0 15,-53-9 1,70 9 0,124 9-16,9 0 15,0 0-15,-1 0 16,-8 0-16,18 0 16,-10 0-16,-78 0 31,70 0-16,35 0 1,0 0-16,18 0 94,8 18-94,10-9 15,70 17 1,106 10 0,-80-10-16,1-8 15,-18-9-15,70 17 16,18-17 0,-9-9-1,-105 0 1,-28 0-16,-7-9 0,43 0 31,-71 9-15,1 9 62,0 9-63,-9 8 1,-1-17-16,-8 0 16,0 0-16,0 26 15,0 9 1,0 35 0,0-26-16,0 0 15,9 0-15,18 62 16,-10 17-1,-17-17 1</inkml:trace>
  <inkml:trace contextRef="#ctx0" brushRef="#br3" timeOffset="55119">19808 8864 0,'0'0'0,"-17"-18"63,8 18-47,0 0-1,0 0 1,-8 35-1,-1 27 17,18-27-32,0 9 15,0 9-15,0 44 16,0 9 0,9-18-1,0-61-15,0-1 16,-1 1-16,-8-19 15,9 1-15,-9 0 16,9-9 78,0 0-47,8 0-32,45 0 1,79-18 0,-35 1-16,44-1 15,9 1-15,150-19 16,-27 10-1,53 8 1,79 18 0,89 0-1,-238 9-15,-10 17 16,-16 10-16,-10-1 16,-26 0-16,149 9 15,-210-26 1,-10-9-16,0 0 15,344-36 17,-264 10-17,-71 17 1,-106 0-16,1 0 16,-10 0-16,45 0 15,-1-9 1,10 9-1,-36-9-15,9 0 16,0 0-16,0-8 16,8 8-16,54-26 15,-9-1 1,0 1 0,26 9-1,-35 8-15,9 0 16,17 1-16,36-10 15,-88 10 1,-10-1 15,-34 0-31,-1 9 16,-17 1-16,26-19 16,-8 9-1,-1 1 1,-8 8-1,-9 9-15,-9-9 16,0 0 156,0-17-156,0-36-1,-9 27-15,9-9 16,0 0-16,17-53 15,19-18 1,-19 18 0,-8 53-16,-9 0 15,9 9-15,-9-27 16,9 18 0,-9 17-1,0 1 1,0 17-1,0 0 1,0-8 31,-9 17-16,-9 0-31,-43-9 31,52 9-15,0 0 0,0 0-1,-26 0 1,-18 17 0,18 1-1,17-9 1,9 0-16,0-9 15,9 17 17,-8-8-17,8 0-15,0 0 16,0 0 0,0 8 30,0-8-30,0 70 0,-18-8-1,9 17 1,9-8 0,0-36-16,0 150 31,0-141-16,0 35 1,-26 35 15,17-87-31,0 25 16,9-17 0,0-17-1,0-18 1,-9-9 15,0 0 16,-17 0-31,-36 0-1,-17 0 1,-177-44 31,159 35-47,-62-18 15,27 18 1,-27-8 0,62-1-16,-26 9 15,8-8-15,-114-19 16,17 10-1,27 8 1,26 9 0,98 9-16,8 0 15,8 0-15,-69 0 16,-71 0 0,-265 0 15,353 0-16,-97 9-15,44-9 32,-62 0-1,124 0-31,-18 0 16,-26 9-16,-142 0 15,28 0 1,87 0-1,115-9-15,8 8 16,1-8-16,-44 18 16,-1 0-1,-8-1 1,0 10 0,53-10-16,-9-8 15,0 9-15,-27 17 16,9-8-1,-17-1 17,44-26-32,-10 0 15,-7 0-15,-63 0 16,-26 0 0,0 0-1,17 9 1,10 9-1,61-10-15,-53 10 16,9-18 0,-9 0-1,44 0-15,9-9 16,-88 0 0,97 9-1,26 0 1,10 0-1,-1 0 17,0 0-32,-17 0 15,17 0 1,0 0 0,27-26 15,17-18-16,0-36 1,-8-17 0,-1 36-16,-8-1 15,-1-9-15,-8 1 16,0-1-16,0-52 16,-27 52-1</inkml:trace>
  <inkml:trace contextRef="#ctx0" brushRef="#br3" timeOffset="61587">23160 11712 0,'0'0'0,"97"-114"47,203-125-32,53-8 1,-212 159-16,-18 9 16,-17 35-16,-36 9 15,-8 26-15,9-9 16</inkml:trace>
  <inkml:trace contextRef="#ctx0" brushRef="#br3" timeOffset="62540">23433 12171 0,'-35'-9'78,"106"-26"-62,34-1 0,-61 28-16,-8 8 15,-10 0-15,-8 0 16,-18 17-16,0 1 16,0 8-16,-44 27 15,0-9 1,26-26-1,18 0-15,0-1 16,26 1-16,10 0 16,61 26-1,-53-18-15,-9 1 16,-8-10-16,-19 27 16,-61-8-1,-70-28 1,-18-8-1,62-70 1</inkml:trace>
  <inkml:trace contextRef="#ctx0" brushRef="#br3" timeOffset="63105">24253 12136 0,'0'0'0,"9"61"62,9-17-62,-9 9 16,17 27 0,-26-45-16,9 0 15,-9-8-15,0-1 16,-26-26 0</inkml:trace>
  <inkml:trace contextRef="#ctx0" brushRef="#br3" timeOffset="63321">24218 12215 0,'0'0'0,"44"123"62,-17-87-62,26 43 31,-36-61-31,-8-9 16,9-9 0,-18-18-16</inkml:trace>
  <inkml:trace contextRef="#ctx0" brushRef="#br3" timeOffset="63520.02">24368 12136 0,'0'0'0,"9"105"47,0-52-31,17 35 0,1-17-1,-10-9 1,1-27-16</inkml:trace>
  <inkml:trace contextRef="#ctx0" brushRef="#br3" timeOffset="64606">24536 12453 0,'0'0'0,"114"-97"47,-87 71-32,8-27 1,-35 9 0,0 26-16,-9 9 15,-8 0-15,-10 9 16,10 0-16,-19 44 15,19 27 1,8 17 0,18-8-1,8-45-15,1-9 16,0-8-16,26-9 16,0-18-1,9-53 1,-36 27-1,1-18-15,0 0 16,-1-18-16,-8 10 16,9-72-1,-18 36 1,0 53 0,0 36-16,0 34 31,-18 36-16,9 17 1,9-35-16,0 0 16,0 0-16,0 45 15,9-1 1,0-26 0,8-1-1,-8-34 1,0-10-16,-9-8 15,18 18 17,-18-36 15,0 0 31,9-9-63,8-8 1,18-27 0,-8 9-16,17-53 15,-18-18 1,-26 36-1,-26 52 17,8 19-32,1 8 15,8 8-15,0 1 0,9 9 16,18 35 0,43 0-1,-34-18-15,8-9 16,-8 10-16,-1 25 15,-26-8 1,-26-9 0,-10-8-1,-8-27 1,18-9-16,-18-18 16</inkml:trace>
  <inkml:trace contextRef="#ctx0" brushRef="#br3" timeOffset="79673.98">22040 12338 0,'0'0'0,"-97"-44"16,26 9-1,9 0 1,36 17 0,17 9-1,9 0 1,9-8-16,115-71 15,8 52 17,-70 36-32,-1 44 15,-17 36-15,0 79 16,-44-36 0,-26-26-1,8-35 1,10-45-1,34-25 1,9-19-16,80-70 16,8 18-1,-26 61 1,-61 27-16,-1 88 16,-35 35-1,0-26 1,62 9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0D3056-EE52-404E-9D7A-E06C04EDD3C7}" type="datetimeFigureOut">
              <a:rPr lang="en-US" smtClean="0"/>
              <a:t>12/20/2024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FF9066-76DA-466F-BC55-AAFCDFD290FF}" type="slidenum">
              <a:rPr lang="en-US" smtClean="0"/>
              <a:t>‹#›</a:t>
            </a:fld>
            <a:endParaRPr lang="en-US"/>
          </a:p>
        </p:txBody>
      </p:sp>
    </p:spTree>
    <p:extLst>
      <p:ext uri="{BB962C8B-B14F-4D97-AF65-F5344CB8AC3E}">
        <p14:creationId xmlns:p14="http://schemas.microsoft.com/office/powerpoint/2010/main" val="3140829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C91D5-BF85-2C46-AB8C-4A618503C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F16940-5A66-40C5-75F9-C24B8250D3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002DB8-D2CC-E1DD-DA7E-2B312BED43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073CFC-0B31-823C-86E4-4C1B47607A43}"/>
              </a:ext>
            </a:extLst>
          </p:cNvPr>
          <p:cNvSpPr>
            <a:spLocks noGrp="1"/>
          </p:cNvSpPr>
          <p:nvPr>
            <p:ph type="sldNum" sz="quarter" idx="5"/>
          </p:nvPr>
        </p:nvSpPr>
        <p:spPr/>
        <p:txBody>
          <a:bodyPr/>
          <a:lstStyle/>
          <a:p>
            <a:fld id="{94FF9066-76DA-466F-BC55-AAFCDFD290FF}" type="slidenum">
              <a:rPr lang="en-US" smtClean="0"/>
              <a:t>1</a:t>
            </a:fld>
            <a:endParaRPr lang="en-US"/>
          </a:p>
        </p:txBody>
      </p:sp>
    </p:spTree>
    <p:extLst>
      <p:ext uri="{BB962C8B-B14F-4D97-AF65-F5344CB8AC3E}">
        <p14:creationId xmlns:p14="http://schemas.microsoft.com/office/powerpoint/2010/main" val="1866636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6E2E2-A20F-9F49-1EBA-B5D2E01876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A5A409-249C-EF87-867E-A91B019E59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266418-3158-856D-B485-7A9B962A13D2}"/>
              </a:ext>
            </a:extLst>
          </p:cNvPr>
          <p:cNvSpPr>
            <a:spLocks noGrp="1"/>
          </p:cNvSpPr>
          <p:nvPr>
            <p:ph type="body" idx="1"/>
          </p:nvPr>
        </p:nvSpPr>
        <p:spPr/>
        <p:txBody>
          <a:bodyPr/>
          <a:lstStyle/>
          <a:p>
            <a:r>
              <a:rPr lang="en-US" dirty="0"/>
              <a:t>First, those are minimum requirements to write tests. You want to measure voltage and resistance. Ideally, we would always measure resistance because it is more accurate, but it’s not always possible. Measuring an open </a:t>
            </a:r>
            <a:r>
              <a:rPr lang="en-US" dirty="0" err="1"/>
              <a:t>ciruit</a:t>
            </a:r>
            <a:r>
              <a:rPr lang="en-US" dirty="0"/>
              <a:t> voltage on a pin, for example, tells you that it’s the correct potential, but does not tell you if it’s a high resistance connection (poor crimp, not seated terminal, </a:t>
            </a:r>
            <a:r>
              <a:rPr lang="en-US" dirty="0" err="1"/>
              <a:t>etc</a:t>
            </a:r>
            <a:r>
              <a:rPr lang="en-US" dirty="0"/>
              <a:t>…). Resistance test is more accurate, but it may not be possible because we don’t have access to both ends of the wire, or if there’s current going through the wire. Voltage measurement is used to test relays outputs, where as resistance measurement is used from grounds, and in places where we have access to both ends of the wire. There’s an additional requirement here: an arbitrary adjustable voltage source. This is important, because it can make it very easy to build tests if you could generate an arbitrary voltage on command. In circuit analysis, a test voltage source is an important measurement tool that can be used to characterize a circuit. For example, you may apply a test voltage source and measure current to find out impedance. Current measurement may be important for testing certain components, such as verifying sensor current sources, measuring output or input impedance, estimating power consumption. It’s important when you need it, but for Tiger may be optional. Last requirement, you want to be able to construct arbitrary test circuits in software. In this is the topic of the next series of slides.</a:t>
            </a:r>
          </a:p>
        </p:txBody>
      </p:sp>
      <p:sp>
        <p:nvSpPr>
          <p:cNvPr id="4" name="Slide Number Placeholder 3">
            <a:extLst>
              <a:ext uri="{FF2B5EF4-FFF2-40B4-BE49-F238E27FC236}">
                <a16:creationId xmlns:a16="http://schemas.microsoft.com/office/drawing/2014/main" id="{DFAA543D-FE89-FE12-5710-B0C37F3C21BD}"/>
              </a:ext>
            </a:extLst>
          </p:cNvPr>
          <p:cNvSpPr>
            <a:spLocks noGrp="1"/>
          </p:cNvSpPr>
          <p:nvPr>
            <p:ph type="sldNum" sz="quarter" idx="5"/>
          </p:nvPr>
        </p:nvSpPr>
        <p:spPr/>
        <p:txBody>
          <a:bodyPr/>
          <a:lstStyle/>
          <a:p>
            <a:fld id="{94FF9066-76DA-466F-BC55-AAFCDFD290FF}" type="slidenum">
              <a:rPr lang="en-US" smtClean="0"/>
              <a:t>32</a:t>
            </a:fld>
            <a:endParaRPr lang="en-US"/>
          </a:p>
        </p:txBody>
      </p:sp>
    </p:spTree>
    <p:extLst>
      <p:ext uri="{BB962C8B-B14F-4D97-AF65-F5344CB8AC3E}">
        <p14:creationId xmlns:p14="http://schemas.microsoft.com/office/powerpoint/2010/main" val="670382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32FA3-BACB-2709-BA10-2D0B69737A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35069F-7FEE-AA50-61D1-5873A840A9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268989-4851-F089-177F-46F623BC1266}"/>
              </a:ext>
            </a:extLst>
          </p:cNvPr>
          <p:cNvSpPr>
            <a:spLocks noGrp="1"/>
          </p:cNvSpPr>
          <p:nvPr>
            <p:ph type="body" idx="1"/>
          </p:nvPr>
        </p:nvSpPr>
        <p:spPr/>
        <p:txBody>
          <a:bodyPr/>
          <a:lstStyle/>
          <a:p>
            <a:r>
              <a:rPr lang="en-US" dirty="0"/>
              <a:t>First, those are minimum requirements to write tests. You want to measure voltage and resistance. Ideally, we would always measure resistance because it is more accurate, but it’s not always possible. Measuring an open </a:t>
            </a:r>
            <a:r>
              <a:rPr lang="en-US" dirty="0" err="1"/>
              <a:t>ciruit</a:t>
            </a:r>
            <a:r>
              <a:rPr lang="en-US" dirty="0"/>
              <a:t> voltage on a pin, for example, tells you that it’s the correct potential, but does not tell you if it’s a high resistance connection (poor crimp, not seated terminal, </a:t>
            </a:r>
            <a:r>
              <a:rPr lang="en-US" dirty="0" err="1"/>
              <a:t>etc</a:t>
            </a:r>
            <a:r>
              <a:rPr lang="en-US" dirty="0"/>
              <a:t>…). Resistance test is more accurate, but it may not be possible because we don’t have access to both ends of the wire, or if there’s current going through the wire. Voltage measurement is used to test relays outputs, where as resistance measurement is used from grounds, and in places where we have access to both ends of the wire. There’s an additional requirement here: an arbitrary adjustable voltage source. This is important, because it can make it very easy to build tests if you could generate an arbitrary voltage on command. In circuit analysis, a test voltage source is an important measurement tool that can be used to characterize a circuit. For example, you may apply a test voltage source and measure current to find out impedance. Current measurement may be important for testing certain components, such as verifying sensor current sources, measuring output or input impedance, estimating power consumption. It’s important when you need it, but for Tiger may be optional. Last requirement, you want to be able to construct arbitrary test circuits in software. In this is the topic of the next series of slides.</a:t>
            </a:r>
          </a:p>
        </p:txBody>
      </p:sp>
      <p:sp>
        <p:nvSpPr>
          <p:cNvPr id="4" name="Slide Number Placeholder 3">
            <a:extLst>
              <a:ext uri="{FF2B5EF4-FFF2-40B4-BE49-F238E27FC236}">
                <a16:creationId xmlns:a16="http://schemas.microsoft.com/office/drawing/2014/main" id="{49AC87C2-CB65-16F5-7DD9-02163DBAA9F5}"/>
              </a:ext>
            </a:extLst>
          </p:cNvPr>
          <p:cNvSpPr>
            <a:spLocks noGrp="1"/>
          </p:cNvSpPr>
          <p:nvPr>
            <p:ph type="sldNum" sz="quarter" idx="5"/>
          </p:nvPr>
        </p:nvSpPr>
        <p:spPr/>
        <p:txBody>
          <a:bodyPr/>
          <a:lstStyle/>
          <a:p>
            <a:fld id="{94FF9066-76DA-466F-BC55-AAFCDFD290FF}" type="slidenum">
              <a:rPr lang="en-US" smtClean="0"/>
              <a:t>36</a:t>
            </a:fld>
            <a:endParaRPr lang="en-US"/>
          </a:p>
        </p:txBody>
      </p:sp>
    </p:spTree>
    <p:extLst>
      <p:ext uri="{BB962C8B-B14F-4D97-AF65-F5344CB8AC3E}">
        <p14:creationId xmlns:p14="http://schemas.microsoft.com/office/powerpoint/2010/main" val="3677966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Keysight is known for making high-end oscilloscopes and other lab test and measurement equipment.</a:t>
            </a:r>
          </a:p>
        </p:txBody>
      </p:sp>
      <p:sp>
        <p:nvSpPr>
          <p:cNvPr id="4" name="Slide Number Placeholder 3"/>
          <p:cNvSpPr>
            <a:spLocks noGrp="1"/>
          </p:cNvSpPr>
          <p:nvPr>
            <p:ph type="sldNum" sz="quarter" idx="5"/>
          </p:nvPr>
        </p:nvSpPr>
        <p:spPr/>
        <p:txBody>
          <a:bodyPr/>
          <a:lstStyle/>
          <a:p>
            <a:fld id="{94FF9066-76DA-466F-BC55-AAFCDFD290FF}" type="slidenum">
              <a:rPr lang="en-US" smtClean="0"/>
              <a:t>37</a:t>
            </a:fld>
            <a:endParaRPr lang="en-US"/>
          </a:p>
        </p:txBody>
      </p:sp>
    </p:spTree>
    <p:extLst>
      <p:ext uri="{BB962C8B-B14F-4D97-AF65-F5344CB8AC3E}">
        <p14:creationId xmlns:p14="http://schemas.microsoft.com/office/powerpoint/2010/main" val="1291683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3B776-C44D-A180-E3F5-DCE6A8860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5DD840-2063-051E-A1DF-F10438B90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6B9CC4-D45B-3DBC-40CC-00B407E648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8DF79-DF83-5C06-70BD-C471790C7889}"/>
              </a:ext>
            </a:extLst>
          </p:cNvPr>
          <p:cNvSpPr>
            <a:spLocks noGrp="1"/>
          </p:cNvSpPr>
          <p:nvPr>
            <p:ph type="sldNum" sz="quarter" idx="5"/>
          </p:nvPr>
        </p:nvSpPr>
        <p:spPr/>
        <p:txBody>
          <a:bodyPr/>
          <a:lstStyle/>
          <a:p>
            <a:fld id="{94FF9066-76DA-466F-BC55-AAFCDFD290FF}" type="slidenum">
              <a:rPr lang="en-US" smtClean="0"/>
              <a:t>2</a:t>
            </a:fld>
            <a:endParaRPr lang="en-US"/>
          </a:p>
        </p:txBody>
      </p:sp>
    </p:spTree>
    <p:extLst>
      <p:ext uri="{BB962C8B-B14F-4D97-AF65-F5344CB8AC3E}">
        <p14:creationId xmlns:p14="http://schemas.microsoft.com/office/powerpoint/2010/main" val="925564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94CF1-4391-DF8C-33DF-7D5A634BD3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E0E7F1-A0AC-A93D-5A3C-F1D95ED317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3E81B2-FAB5-A500-2753-6C9D28F7862B}"/>
              </a:ext>
            </a:extLst>
          </p:cNvPr>
          <p:cNvSpPr>
            <a:spLocks noGrp="1"/>
          </p:cNvSpPr>
          <p:nvPr>
            <p:ph type="body" idx="1"/>
          </p:nvPr>
        </p:nvSpPr>
        <p:spPr/>
        <p:txBody>
          <a:bodyPr/>
          <a:lstStyle/>
          <a:p>
            <a:r>
              <a:rPr lang="en-US" dirty="0"/>
              <a:t>First, those are minimum requirements to write tests. You want to measure voltage and resistance. Ideally, we would always measure resistance because it is more accurate, but it’s not always possible. Measuring an open circuit voltage on a pin, for example, tells you that it’s the correct potential, but does not tell you if it’s a high resistance connection (poor crimp, not seated terminal, </a:t>
            </a:r>
            <a:r>
              <a:rPr lang="en-US" dirty="0" err="1"/>
              <a:t>etc</a:t>
            </a:r>
            <a:r>
              <a:rPr lang="en-US" dirty="0"/>
              <a:t>…). Resistance test is more accurate, but it may not be possible because we don’t have access to both ends of the wire, or if there’s current going through the wire. Voltage measurement is used to test relays outputs, where as resistance measurement is used from grounds, and in places where we have access to both ends of the wire. There’s an additional requirement here: an arbitrary adjustable voltage source. This is important, because it can make it very easy to build tests if you could generate an arbitrary voltage on command. In circuit analysis, a test voltage source is an important measurement tool that can be used to characterize a circuit. For example, you may apply a test voltage source and measure current to find out impedance. Current measurement may be important for testing certain components, such as verifying sensor current sources, measuring output or input impedance, estimating power consumption. It’s important when you need it, but for Tiger may be optional. Last requirement, you want to be able to construct arbitrary test circuits in software. In this is the topic of the next series of slides.</a:t>
            </a:r>
          </a:p>
        </p:txBody>
      </p:sp>
      <p:sp>
        <p:nvSpPr>
          <p:cNvPr id="4" name="Slide Number Placeholder 3">
            <a:extLst>
              <a:ext uri="{FF2B5EF4-FFF2-40B4-BE49-F238E27FC236}">
                <a16:creationId xmlns:a16="http://schemas.microsoft.com/office/drawing/2014/main" id="{F3A89963-578A-AADB-72EA-FE66FFDDF213}"/>
              </a:ext>
            </a:extLst>
          </p:cNvPr>
          <p:cNvSpPr>
            <a:spLocks noGrp="1"/>
          </p:cNvSpPr>
          <p:nvPr>
            <p:ph type="sldNum" sz="quarter" idx="5"/>
          </p:nvPr>
        </p:nvSpPr>
        <p:spPr/>
        <p:txBody>
          <a:bodyPr/>
          <a:lstStyle/>
          <a:p>
            <a:fld id="{94FF9066-76DA-466F-BC55-AAFCDFD290FF}" type="slidenum">
              <a:rPr lang="en-US" smtClean="0"/>
              <a:t>3</a:t>
            </a:fld>
            <a:endParaRPr lang="en-US"/>
          </a:p>
        </p:txBody>
      </p:sp>
    </p:spTree>
    <p:extLst>
      <p:ext uri="{BB962C8B-B14F-4D97-AF65-F5344CB8AC3E}">
        <p14:creationId xmlns:p14="http://schemas.microsoft.com/office/powerpoint/2010/main" val="1427440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592AE-CBEB-F6ED-5AD4-A3862C09A4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4B6437-FD7E-2D11-89A8-7B879FC830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EEE056-F058-4353-4D6C-9FA02A41E5EC}"/>
              </a:ext>
            </a:extLst>
          </p:cNvPr>
          <p:cNvSpPr>
            <a:spLocks noGrp="1"/>
          </p:cNvSpPr>
          <p:nvPr>
            <p:ph type="body" idx="1"/>
          </p:nvPr>
        </p:nvSpPr>
        <p:spPr/>
        <p:txBody>
          <a:bodyPr/>
          <a:lstStyle/>
          <a:p>
            <a:r>
              <a:rPr lang="en-US" dirty="0"/>
              <a:t>To build arbitrary circuits we need a matrix. Matrix is a grid arrangement of relays. Typically still uses PCI(not PXIe)</a:t>
            </a:r>
          </a:p>
        </p:txBody>
      </p:sp>
      <p:sp>
        <p:nvSpPr>
          <p:cNvPr id="4" name="Slide Number Placeholder 3">
            <a:extLst>
              <a:ext uri="{FF2B5EF4-FFF2-40B4-BE49-F238E27FC236}">
                <a16:creationId xmlns:a16="http://schemas.microsoft.com/office/drawing/2014/main" id="{E1556B4C-9481-CE2C-4217-704FA6EA28DA}"/>
              </a:ext>
            </a:extLst>
          </p:cNvPr>
          <p:cNvSpPr>
            <a:spLocks noGrp="1"/>
          </p:cNvSpPr>
          <p:nvPr>
            <p:ph type="sldNum" sz="quarter" idx="5"/>
          </p:nvPr>
        </p:nvSpPr>
        <p:spPr/>
        <p:txBody>
          <a:bodyPr/>
          <a:lstStyle/>
          <a:p>
            <a:fld id="{94FF9066-76DA-466F-BC55-AAFCDFD290FF}" type="slidenum">
              <a:rPr lang="en-US" smtClean="0"/>
              <a:t>4</a:t>
            </a:fld>
            <a:endParaRPr lang="en-US"/>
          </a:p>
        </p:txBody>
      </p:sp>
    </p:spTree>
    <p:extLst>
      <p:ext uri="{BB962C8B-B14F-4D97-AF65-F5344CB8AC3E}">
        <p14:creationId xmlns:p14="http://schemas.microsoft.com/office/powerpoint/2010/main" val="2783609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use a matrix to build tests? When you look at different modules, the first thing you notice they have one short and one long dimension. You may try to put your scarce resources such as DMM probes or voltage sources on the short dimension and then put the device under test pins on the long dimension. This would work to a point, but soon you will realize you may want to duplicate some test resources onto the long axis to be able to build more types of circuits. Ultimately you can duplicate all your resources and have an 8x8 square dedicated to test resource pins. This has one problem though: the number of test resources must be less than the Y dimension of the matrix. Additionally, if you have more Y rows than the test resources you don’t have a way of using the extra rows, they are just dead wait.</a:t>
            </a:r>
          </a:p>
        </p:txBody>
      </p:sp>
      <p:sp>
        <p:nvSpPr>
          <p:cNvPr id="4" name="Slide Number Placeholder 3"/>
          <p:cNvSpPr>
            <a:spLocks noGrp="1"/>
          </p:cNvSpPr>
          <p:nvPr>
            <p:ph type="sldNum" sz="quarter" idx="5"/>
          </p:nvPr>
        </p:nvSpPr>
        <p:spPr/>
        <p:txBody>
          <a:bodyPr/>
          <a:lstStyle/>
          <a:p>
            <a:fld id="{94FF9066-76DA-466F-BC55-AAFCDFD290FF}" type="slidenum">
              <a:rPr lang="en-US" smtClean="0"/>
              <a:t>5</a:t>
            </a:fld>
            <a:endParaRPr lang="en-US"/>
          </a:p>
        </p:txBody>
      </p:sp>
    </p:spTree>
    <p:extLst>
      <p:ext uri="{BB962C8B-B14F-4D97-AF65-F5344CB8AC3E}">
        <p14:creationId xmlns:p14="http://schemas.microsoft.com/office/powerpoint/2010/main" val="1201850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F9066-76DA-466F-BC55-AAFCDFD290FF}" type="slidenum">
              <a:rPr lang="en-US" smtClean="0"/>
              <a:t>6</a:t>
            </a:fld>
            <a:endParaRPr lang="en-US"/>
          </a:p>
        </p:txBody>
      </p:sp>
    </p:spTree>
    <p:extLst>
      <p:ext uri="{BB962C8B-B14F-4D97-AF65-F5344CB8AC3E}">
        <p14:creationId xmlns:p14="http://schemas.microsoft.com/office/powerpoint/2010/main" val="2325758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way to route using a matrix is to keep track of nets. Each net requires a single row to implement it. For each net, select a row. Go over each node in the net and find the intersection of its column with the row. Turn the relay at intersection on to connect it. Each row acts as a set and by connecting columns to it you add it to the set.</a:t>
            </a:r>
          </a:p>
        </p:txBody>
      </p:sp>
      <p:sp>
        <p:nvSpPr>
          <p:cNvPr id="4" name="Slide Number Placeholder 3"/>
          <p:cNvSpPr>
            <a:spLocks noGrp="1"/>
          </p:cNvSpPr>
          <p:nvPr>
            <p:ph type="sldNum" sz="quarter" idx="5"/>
          </p:nvPr>
        </p:nvSpPr>
        <p:spPr/>
        <p:txBody>
          <a:bodyPr/>
          <a:lstStyle/>
          <a:p>
            <a:fld id="{94FF9066-76DA-466F-BC55-AAFCDFD290FF}" type="slidenum">
              <a:rPr lang="en-US" smtClean="0"/>
              <a:t>8</a:t>
            </a:fld>
            <a:endParaRPr lang="en-US"/>
          </a:p>
        </p:txBody>
      </p:sp>
    </p:spTree>
    <p:extLst>
      <p:ext uri="{BB962C8B-B14F-4D97-AF65-F5344CB8AC3E}">
        <p14:creationId xmlns:p14="http://schemas.microsoft.com/office/powerpoint/2010/main" val="752103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matrix is ending up very long. Where do you get a matrix with over 200 columns? You get one by connecting rows of smaller matrices.</a:t>
            </a:r>
          </a:p>
        </p:txBody>
      </p:sp>
      <p:sp>
        <p:nvSpPr>
          <p:cNvPr id="4" name="Slide Number Placeholder 3"/>
          <p:cNvSpPr>
            <a:spLocks noGrp="1"/>
          </p:cNvSpPr>
          <p:nvPr>
            <p:ph type="sldNum" sz="quarter" idx="5"/>
          </p:nvPr>
        </p:nvSpPr>
        <p:spPr/>
        <p:txBody>
          <a:bodyPr/>
          <a:lstStyle/>
          <a:p>
            <a:fld id="{94FF9066-76DA-466F-BC55-AAFCDFD290FF}" type="slidenum">
              <a:rPr lang="en-US" smtClean="0"/>
              <a:t>11</a:t>
            </a:fld>
            <a:endParaRPr lang="en-US"/>
          </a:p>
        </p:txBody>
      </p:sp>
    </p:spTree>
    <p:extLst>
      <p:ext uri="{BB962C8B-B14F-4D97-AF65-F5344CB8AC3E}">
        <p14:creationId xmlns:p14="http://schemas.microsoft.com/office/powerpoint/2010/main" val="2170885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A8F65-C41B-87AB-3C4C-EB0A9FDAAD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EA713-EBB9-D15E-346A-8B77BD9D29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4219A-B4FF-944E-939A-EF952B3B97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E51B1A-65BD-0733-237E-ECA541354521}"/>
              </a:ext>
            </a:extLst>
          </p:cNvPr>
          <p:cNvSpPr>
            <a:spLocks noGrp="1"/>
          </p:cNvSpPr>
          <p:nvPr>
            <p:ph type="sldNum" sz="quarter" idx="5"/>
          </p:nvPr>
        </p:nvSpPr>
        <p:spPr/>
        <p:txBody>
          <a:bodyPr/>
          <a:lstStyle/>
          <a:p>
            <a:fld id="{94FF9066-76DA-466F-BC55-AAFCDFD290FF}" type="slidenum">
              <a:rPr lang="en-US" smtClean="0"/>
              <a:t>29</a:t>
            </a:fld>
            <a:endParaRPr lang="en-US"/>
          </a:p>
        </p:txBody>
      </p:sp>
    </p:spTree>
    <p:extLst>
      <p:ext uri="{BB962C8B-B14F-4D97-AF65-F5344CB8AC3E}">
        <p14:creationId xmlns:p14="http://schemas.microsoft.com/office/powerpoint/2010/main" val="1893450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25EBC-9661-F5DD-EA10-84A408E86B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A0C754-8EE4-776C-3249-F97043A751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A1686D-4815-9BD8-456D-A7604C1F9E8F}"/>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5" name="Footer Placeholder 4">
            <a:extLst>
              <a:ext uri="{FF2B5EF4-FFF2-40B4-BE49-F238E27FC236}">
                <a16:creationId xmlns:a16="http://schemas.microsoft.com/office/drawing/2014/main" id="{71EBC292-F688-7986-5E79-ACE6C42D8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4CDC47-FB9D-0FB8-DD9F-7346972D760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42194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B433F-263B-B988-F8A1-BCE8F07E7C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AE0F88-353F-8220-033A-B052E48C05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71587-5981-F7CD-0855-B36F3AED8255}"/>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5" name="Footer Placeholder 4">
            <a:extLst>
              <a:ext uri="{FF2B5EF4-FFF2-40B4-BE49-F238E27FC236}">
                <a16:creationId xmlns:a16="http://schemas.microsoft.com/office/drawing/2014/main" id="{0B4AF82E-1BF6-B712-E3D8-41934A56F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F5AB95-B829-F753-822A-DDA54ED35440}"/>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998873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D5A7B1-2D1C-25D4-0D9E-EE7AF53A3C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56AB13-C060-258B-AADB-21F20E38FC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821066-13C1-4C2A-6F96-64E4F6478331}"/>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5" name="Footer Placeholder 4">
            <a:extLst>
              <a:ext uri="{FF2B5EF4-FFF2-40B4-BE49-F238E27FC236}">
                <a16:creationId xmlns:a16="http://schemas.microsoft.com/office/drawing/2014/main" id="{49125A29-5107-FF86-F331-86C8463D6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A3FC4-80E6-589C-4BDD-5B231DE1F43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2799230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4B0A-0628-44C9-A995-FF5A1BCEF9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37CD9E-B39B-23EF-B1B7-7608AE5472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B66039-109C-79F6-7C6B-937605680DBD}"/>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5" name="Footer Placeholder 4">
            <a:extLst>
              <a:ext uri="{FF2B5EF4-FFF2-40B4-BE49-F238E27FC236}">
                <a16:creationId xmlns:a16="http://schemas.microsoft.com/office/drawing/2014/main" id="{E745A230-1584-9C8B-7A90-57073FAE3C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D31317-3E20-D085-90A4-1A7DB45DE249}"/>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457352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9142-35CA-56AA-EB92-80D1F477EF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3BEF7D-D9B1-B46B-2B10-6AABC802047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AEBF6D-12E1-5432-D640-A725798B1A07}"/>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5" name="Footer Placeholder 4">
            <a:extLst>
              <a:ext uri="{FF2B5EF4-FFF2-40B4-BE49-F238E27FC236}">
                <a16:creationId xmlns:a16="http://schemas.microsoft.com/office/drawing/2014/main" id="{DC62D6A4-71BD-5047-FE27-4E6B940A8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38343-9B4A-5939-8EEC-2D2BCC74969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154808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4A55-70BF-8A6F-4DBC-5BD47D05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FB280A-B207-CD8E-F940-0B8ED263E5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E3C079-F752-BDDD-E0F2-EAF017D389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F6EDD4-105A-CE16-94FA-0176F0BCF127}"/>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6" name="Footer Placeholder 5">
            <a:extLst>
              <a:ext uri="{FF2B5EF4-FFF2-40B4-BE49-F238E27FC236}">
                <a16:creationId xmlns:a16="http://schemas.microsoft.com/office/drawing/2014/main" id="{B199A610-D604-0C4F-183D-C1F7E1D570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4A92A3-4891-15B8-7F4D-D352048BD7B9}"/>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451916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9EFE1-738C-46BB-3F53-77FEC9FDAD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0C2B1A-70C1-D3FA-E49D-5361419183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95C079-7BCB-08D6-ADE6-7AF3D620C1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84EA9B-9B83-374D-F761-4E0969BFF6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0DC8A6-5C67-B46F-616B-B04DBFC094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914EE0-4B4A-BCD2-5BB3-C810B035D302}"/>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8" name="Footer Placeholder 7">
            <a:extLst>
              <a:ext uri="{FF2B5EF4-FFF2-40B4-BE49-F238E27FC236}">
                <a16:creationId xmlns:a16="http://schemas.microsoft.com/office/drawing/2014/main" id="{8E107290-6E4E-3447-B1CA-9EB2873CAC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04C711-7228-A920-F110-A8696B1D06B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1198341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9A96-D59D-1DD1-031D-1F7A74FEC5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51D501-434E-60C7-D525-63CA0C3015F6}"/>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4" name="Footer Placeholder 3">
            <a:extLst>
              <a:ext uri="{FF2B5EF4-FFF2-40B4-BE49-F238E27FC236}">
                <a16:creationId xmlns:a16="http://schemas.microsoft.com/office/drawing/2014/main" id="{E8FE0853-3675-A2FF-3378-FAB0B93062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EFB1C1-8B10-A288-A7A7-BA81A19C3F2B}"/>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4270080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D9F520-F160-0603-75D0-CCA39FB2393C}"/>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3" name="Footer Placeholder 2">
            <a:extLst>
              <a:ext uri="{FF2B5EF4-FFF2-40B4-BE49-F238E27FC236}">
                <a16:creationId xmlns:a16="http://schemas.microsoft.com/office/drawing/2014/main" id="{E51B37BC-730D-9724-77C6-2B320EF237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2241EF-2954-0BD4-CEEA-DE4928B6EBC7}"/>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271636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431AF-3DCE-C985-8A93-A48F4F29B2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E4ADAE-C83F-6891-4FDE-1B872BFFEB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2A5E87-75C8-6AAE-E211-BFCD29928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228B96-985E-106E-7574-D85A8E0AA319}"/>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6" name="Footer Placeholder 5">
            <a:extLst>
              <a:ext uri="{FF2B5EF4-FFF2-40B4-BE49-F238E27FC236}">
                <a16:creationId xmlns:a16="http://schemas.microsoft.com/office/drawing/2014/main" id="{0C267B07-CD6B-F9D8-6E92-20158477F1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6BC9F7-B8A7-C40A-171E-B8B4B845716F}"/>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178262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2D0E-F1C0-140D-46C9-96CDC9C2F0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EB9B51-7DA8-790B-6147-06E5E30853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240EDF-67CC-1654-0376-7B1C22F8F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4640D-030F-484D-DB5E-56AD172ABF39}"/>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6" name="Footer Placeholder 5">
            <a:extLst>
              <a:ext uri="{FF2B5EF4-FFF2-40B4-BE49-F238E27FC236}">
                <a16:creationId xmlns:a16="http://schemas.microsoft.com/office/drawing/2014/main" id="{9811B5DC-820D-40DE-27CF-2ABD4A6E93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7F6CE1-A2FB-AF5F-621B-143226C5A3B1}"/>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15083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90C7F1-C9D2-7E9B-A3F8-04738A598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166182-21C3-56EF-F1C7-D17276FF45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8C4CD-41CB-B08B-7B31-718C2ED8FB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049AD4B-EACE-45E5-911E-A2B806E4D508}" type="datetimeFigureOut">
              <a:rPr lang="en-US" smtClean="0"/>
              <a:t>12/20/2024</a:t>
            </a:fld>
            <a:endParaRPr lang="en-US"/>
          </a:p>
        </p:txBody>
      </p:sp>
      <p:sp>
        <p:nvSpPr>
          <p:cNvPr id="5" name="Footer Placeholder 4">
            <a:extLst>
              <a:ext uri="{FF2B5EF4-FFF2-40B4-BE49-F238E27FC236}">
                <a16:creationId xmlns:a16="http://schemas.microsoft.com/office/drawing/2014/main" id="{5660F116-0C34-1860-EA2A-06721B9308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BFD088B-A9E6-9B9B-F575-FEA3D6A550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65C47C1-12A9-4C9E-82AE-3E8E96883E80}" type="slidenum">
              <a:rPr lang="en-US" smtClean="0"/>
              <a:t>‹#›</a:t>
            </a:fld>
            <a:endParaRPr lang="en-US"/>
          </a:p>
        </p:txBody>
      </p:sp>
    </p:spTree>
    <p:extLst>
      <p:ext uri="{BB962C8B-B14F-4D97-AF65-F5344CB8AC3E}">
        <p14:creationId xmlns:p14="http://schemas.microsoft.com/office/powerpoint/2010/main" val="994947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1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A1F4CF-9965-3FC8-5AFC-B4D34D69494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3562B77-A839-2517-2A66-8A33446B4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78FA723-CD10-7BFE-3C26-2B90824AC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DCC7256-1227-0CBC-90F9-939FAB654508}"/>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Overview: Chassis</a:t>
            </a:r>
          </a:p>
        </p:txBody>
      </p:sp>
      <p:pic>
        <p:nvPicPr>
          <p:cNvPr id="8" name="Picture 7">
            <a:extLst>
              <a:ext uri="{FF2B5EF4-FFF2-40B4-BE49-F238E27FC236}">
                <a16:creationId xmlns:a16="http://schemas.microsoft.com/office/drawing/2014/main" id="{8906CE5A-7173-603E-B160-585969459036}"/>
              </a:ext>
            </a:extLst>
          </p:cNvPr>
          <p:cNvPicPr>
            <a:picLocks noChangeAspect="1"/>
          </p:cNvPicPr>
          <p:nvPr/>
        </p:nvPicPr>
        <p:blipFill>
          <a:blip r:embed="rId3"/>
          <a:stretch>
            <a:fillRect/>
          </a:stretch>
        </p:blipFill>
        <p:spPr>
          <a:xfrm>
            <a:off x="5732895" y="3648374"/>
            <a:ext cx="5460642" cy="2563159"/>
          </a:xfrm>
          <a:prstGeom prst="rect">
            <a:avLst/>
          </a:prstGeom>
        </p:spPr>
      </p:pic>
      <p:sp>
        <p:nvSpPr>
          <p:cNvPr id="11" name="Content Placeholder 4">
            <a:extLst>
              <a:ext uri="{FF2B5EF4-FFF2-40B4-BE49-F238E27FC236}">
                <a16:creationId xmlns:a16="http://schemas.microsoft.com/office/drawing/2014/main" id="{3C44CFA0-B7AA-D447-3DDE-5B8AAB19B564}"/>
              </a:ext>
            </a:extLst>
          </p:cNvPr>
          <p:cNvSpPr txBox="1">
            <a:spLocks/>
          </p:cNvSpPr>
          <p:nvPr/>
        </p:nvSpPr>
        <p:spPr>
          <a:xfrm>
            <a:off x="6096000" y="896469"/>
            <a:ext cx="4957667" cy="270532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r>
              <a:rPr lang="en-US" sz="2000" dirty="0"/>
              <a:t>Chassis</a:t>
            </a:r>
            <a:endParaRPr lang="en-US" sz="1600" dirty="0"/>
          </a:p>
          <a:p>
            <a:pPr lvl="1"/>
            <a:r>
              <a:rPr lang="en-US" sz="1600" dirty="0"/>
              <a:t>Special slot for </a:t>
            </a:r>
            <a:r>
              <a:rPr lang="en-US" sz="1600" b="1" dirty="0"/>
              <a:t>controller</a:t>
            </a:r>
            <a:r>
              <a:rPr lang="en-US" sz="1600" dirty="0"/>
              <a:t> </a:t>
            </a:r>
          </a:p>
          <a:p>
            <a:pPr lvl="1"/>
            <a:r>
              <a:rPr lang="en-US" sz="1600" dirty="0"/>
              <a:t>Special slot for </a:t>
            </a:r>
            <a:r>
              <a:rPr lang="en-US" sz="1600" b="1" dirty="0"/>
              <a:t>star trigger</a:t>
            </a:r>
            <a:r>
              <a:rPr lang="en-US" sz="1600" dirty="0"/>
              <a:t> (optional)</a:t>
            </a:r>
          </a:p>
          <a:p>
            <a:pPr lvl="1"/>
            <a:r>
              <a:rPr lang="en-US" sz="1600" dirty="0"/>
              <a:t>The rest are </a:t>
            </a:r>
            <a:r>
              <a:rPr lang="en-US" sz="1600" b="1" dirty="0"/>
              <a:t>peripheral</a:t>
            </a:r>
            <a:r>
              <a:rPr lang="en-US" sz="1600" dirty="0"/>
              <a:t> slots</a:t>
            </a:r>
          </a:p>
          <a:p>
            <a:r>
              <a:rPr lang="en-US" sz="2000" dirty="0"/>
              <a:t>Power</a:t>
            </a:r>
          </a:p>
          <a:p>
            <a:r>
              <a:rPr lang="en-US" sz="2000" dirty="0"/>
              <a:t>Cooling</a:t>
            </a:r>
          </a:p>
          <a:p>
            <a:r>
              <a:rPr lang="en-US" sz="2000" dirty="0"/>
              <a:t>Isolated ground</a:t>
            </a:r>
          </a:p>
        </p:txBody>
      </p:sp>
      <p:pic>
        <p:nvPicPr>
          <p:cNvPr id="12" name="Picture 11">
            <a:extLst>
              <a:ext uri="{FF2B5EF4-FFF2-40B4-BE49-F238E27FC236}">
                <a16:creationId xmlns:a16="http://schemas.microsoft.com/office/drawing/2014/main" id="{402DC7C2-D3D7-357A-7817-D036E88ECECE}"/>
              </a:ext>
            </a:extLst>
          </p:cNvPr>
          <p:cNvPicPr>
            <a:picLocks noChangeAspect="1"/>
          </p:cNvPicPr>
          <p:nvPr/>
        </p:nvPicPr>
        <p:blipFill>
          <a:blip r:embed="rId4"/>
          <a:stretch>
            <a:fillRect/>
          </a:stretch>
        </p:blipFill>
        <p:spPr>
          <a:xfrm>
            <a:off x="335366" y="2652513"/>
            <a:ext cx="4021525" cy="3483735"/>
          </a:xfrm>
          <a:prstGeom prst="rect">
            <a:avLst/>
          </a:prstGeom>
          <a:ln>
            <a:noFill/>
          </a:ln>
          <a:effectLst>
            <a:softEdge rad="112500"/>
          </a:effectLst>
        </p:spPr>
      </p:pic>
    </p:spTree>
    <p:extLst>
      <p:ext uri="{BB962C8B-B14F-4D97-AF65-F5344CB8AC3E}">
        <p14:creationId xmlns:p14="http://schemas.microsoft.com/office/powerpoint/2010/main" val="71038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6317CD-32BE-1888-6262-A09F8EFB139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77B91E6-015B-1622-0A51-98983F25A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0EE68C3-18F8-1A13-154E-ED50A967F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577AB95-0E2E-4100-A53D-259732908AA6}"/>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big does the matrix need to be?</a:t>
            </a:r>
          </a:p>
        </p:txBody>
      </p:sp>
      <p:sp>
        <p:nvSpPr>
          <p:cNvPr id="5" name="Content Placeholder 4">
            <a:extLst>
              <a:ext uri="{FF2B5EF4-FFF2-40B4-BE49-F238E27FC236}">
                <a16:creationId xmlns:a16="http://schemas.microsoft.com/office/drawing/2014/main" id="{F973DB02-C1DC-C350-93DE-2F171A143A53}"/>
              </a:ext>
            </a:extLst>
          </p:cNvPr>
          <p:cNvSpPr>
            <a:spLocks noGrp="1"/>
          </p:cNvSpPr>
          <p:nvPr>
            <p:ph idx="1"/>
          </p:nvPr>
        </p:nvSpPr>
        <p:spPr>
          <a:xfrm>
            <a:off x="6096000" y="896469"/>
            <a:ext cx="4957667" cy="2105439"/>
          </a:xfrm>
        </p:spPr>
        <p:txBody>
          <a:bodyPr>
            <a:normAutofit fontScale="70000" lnSpcReduction="20000"/>
          </a:bodyPr>
          <a:lstStyle/>
          <a:p>
            <a:r>
              <a:rPr lang="en-US" sz="2000" dirty="0">
                <a:solidFill>
                  <a:schemeClr val="tx1">
                    <a:lumMod val="85000"/>
                    <a:lumOff val="15000"/>
                  </a:schemeClr>
                </a:solidFill>
              </a:rPr>
              <a:t>Tiger control box requires </a:t>
            </a:r>
            <a:r>
              <a:rPr lang="en-US" sz="2000" b="1" dirty="0">
                <a:solidFill>
                  <a:schemeClr val="tx1">
                    <a:lumMod val="85000"/>
                    <a:lumOff val="15000"/>
                  </a:schemeClr>
                </a:solidFill>
              </a:rPr>
              <a:t>204</a:t>
            </a:r>
            <a:r>
              <a:rPr lang="en-US" sz="2000" dirty="0">
                <a:solidFill>
                  <a:schemeClr val="tx1">
                    <a:lumMod val="85000"/>
                    <a:lumOff val="15000"/>
                  </a:schemeClr>
                </a:solidFill>
              </a:rPr>
              <a:t> targets</a:t>
            </a:r>
          </a:p>
          <a:p>
            <a:r>
              <a:rPr lang="en-US" sz="2000" dirty="0">
                <a:solidFill>
                  <a:schemeClr val="tx1">
                    <a:lumMod val="85000"/>
                    <a:lumOff val="15000"/>
                  </a:schemeClr>
                </a:solidFill>
              </a:rPr>
              <a:t>In addition to </a:t>
            </a:r>
            <a:r>
              <a:rPr lang="en-US" sz="2000" b="1" dirty="0">
                <a:solidFill>
                  <a:schemeClr val="tx1">
                    <a:lumMod val="85000"/>
                    <a:lumOff val="15000"/>
                  </a:schemeClr>
                </a:solidFill>
              </a:rPr>
              <a:t>7</a:t>
            </a:r>
            <a:r>
              <a:rPr lang="en-US" sz="2000" dirty="0">
                <a:solidFill>
                  <a:schemeClr val="tx1">
                    <a:lumMod val="85000"/>
                    <a:lumOff val="15000"/>
                  </a:schemeClr>
                </a:solidFill>
              </a:rPr>
              <a:t> tester targets</a:t>
            </a:r>
          </a:p>
          <a:p>
            <a:r>
              <a:rPr lang="en-US" sz="2000" dirty="0">
                <a:solidFill>
                  <a:schemeClr val="tx1">
                    <a:lumMod val="85000"/>
                    <a:lumOff val="15000"/>
                  </a:schemeClr>
                </a:solidFill>
              </a:rPr>
              <a:t>For a total of </a:t>
            </a:r>
            <a:r>
              <a:rPr lang="en-US" sz="2000" b="1" dirty="0">
                <a:solidFill>
                  <a:schemeClr val="tx1">
                    <a:lumMod val="85000"/>
                    <a:lumOff val="15000"/>
                  </a:schemeClr>
                </a:solidFill>
              </a:rPr>
              <a:t>211</a:t>
            </a:r>
            <a:r>
              <a:rPr lang="en-US" sz="2000" dirty="0">
                <a:solidFill>
                  <a:schemeClr val="tx1">
                    <a:lumMod val="85000"/>
                    <a:lumOff val="15000"/>
                  </a:schemeClr>
                </a:solidFill>
              </a:rPr>
              <a:t> targets on </a:t>
            </a:r>
            <a:r>
              <a:rPr lang="en-US" sz="2000" b="1" dirty="0">
                <a:solidFill>
                  <a:schemeClr val="tx1">
                    <a:lumMod val="85000"/>
                    <a:lumOff val="15000"/>
                  </a:schemeClr>
                </a:solidFill>
              </a:rPr>
              <a:t>X-axis</a:t>
            </a:r>
          </a:p>
          <a:p>
            <a:r>
              <a:rPr lang="en-US" sz="2000" b="1" dirty="0">
                <a:solidFill>
                  <a:schemeClr val="tx1">
                    <a:lumMod val="85000"/>
                    <a:lumOff val="15000"/>
                  </a:schemeClr>
                </a:solidFill>
              </a:rPr>
              <a:t>Y-axis </a:t>
            </a:r>
            <a:r>
              <a:rPr lang="en-US" sz="2000" dirty="0">
                <a:solidFill>
                  <a:schemeClr val="tx1">
                    <a:lumMod val="85000"/>
                    <a:lumOff val="15000"/>
                  </a:schemeClr>
                </a:solidFill>
              </a:rPr>
              <a:t>requirements depend on number of </a:t>
            </a:r>
            <a:r>
              <a:rPr lang="en-US" sz="2000" b="1" dirty="0">
                <a:solidFill>
                  <a:schemeClr val="tx1">
                    <a:lumMod val="85000"/>
                    <a:lumOff val="15000"/>
                  </a:schemeClr>
                </a:solidFill>
              </a:rPr>
              <a:t>simultaneous nets </a:t>
            </a:r>
            <a:r>
              <a:rPr lang="en-US" sz="2000" dirty="0">
                <a:solidFill>
                  <a:schemeClr val="tx1">
                    <a:lumMod val="85000"/>
                    <a:lumOff val="15000"/>
                  </a:schemeClr>
                </a:solidFill>
              </a:rPr>
              <a:t>in a test</a:t>
            </a:r>
          </a:p>
          <a:p>
            <a:r>
              <a:rPr lang="en-US" sz="2000" dirty="0">
                <a:solidFill>
                  <a:schemeClr val="tx1">
                    <a:lumMod val="85000"/>
                    <a:lumOff val="15000"/>
                  </a:schemeClr>
                </a:solidFill>
              </a:rPr>
              <a:t>Maximum </a:t>
            </a:r>
            <a:r>
              <a:rPr lang="en-US" sz="2000" b="1" dirty="0">
                <a:solidFill>
                  <a:schemeClr val="tx1">
                    <a:lumMod val="85000"/>
                    <a:lumOff val="15000"/>
                  </a:schemeClr>
                </a:solidFill>
              </a:rPr>
              <a:t>Y-axis</a:t>
            </a:r>
            <a:r>
              <a:rPr lang="en-US" sz="2000" dirty="0">
                <a:solidFill>
                  <a:schemeClr val="tx1">
                    <a:lumMod val="85000"/>
                    <a:lumOff val="15000"/>
                  </a:schemeClr>
                </a:solidFill>
              </a:rPr>
              <a:t> usage was </a:t>
            </a:r>
            <a:r>
              <a:rPr lang="en-US" sz="2000" b="1" dirty="0">
                <a:solidFill>
                  <a:schemeClr val="tx1">
                    <a:lumMod val="85000"/>
                    <a:lumOff val="15000"/>
                  </a:schemeClr>
                </a:solidFill>
              </a:rPr>
              <a:t>4 </a:t>
            </a:r>
            <a:r>
              <a:rPr lang="en-US" sz="2000" dirty="0">
                <a:solidFill>
                  <a:schemeClr val="tx1">
                    <a:lumMod val="85000"/>
                    <a:lumOff val="15000"/>
                  </a:schemeClr>
                </a:solidFill>
              </a:rPr>
              <a:t>in simulations</a:t>
            </a:r>
          </a:p>
          <a:p>
            <a:r>
              <a:rPr lang="en-US" sz="2000" dirty="0">
                <a:solidFill>
                  <a:schemeClr val="tx1">
                    <a:lumMod val="85000"/>
                    <a:lumOff val="15000"/>
                  </a:schemeClr>
                </a:solidFill>
              </a:rPr>
              <a:t>(Actual maximum row usage was </a:t>
            </a:r>
            <a:r>
              <a:rPr lang="en-US" sz="2000" b="1" dirty="0">
                <a:solidFill>
                  <a:schemeClr val="tx1">
                    <a:lumMod val="85000"/>
                    <a:lumOff val="15000"/>
                  </a:schemeClr>
                </a:solidFill>
              </a:rPr>
              <a:t>5</a:t>
            </a:r>
            <a:r>
              <a:rPr lang="en-US" sz="2000" dirty="0">
                <a:solidFill>
                  <a:schemeClr val="tx1">
                    <a:lumMod val="85000"/>
                    <a:lumOff val="15000"/>
                  </a:schemeClr>
                </a:solidFill>
              </a:rPr>
              <a:t> with no optimizations) </a:t>
            </a:r>
          </a:p>
          <a:p>
            <a:r>
              <a:rPr lang="en-US" sz="2000" dirty="0">
                <a:solidFill>
                  <a:schemeClr val="tx1">
                    <a:lumMod val="85000"/>
                    <a:lumOff val="15000"/>
                  </a:schemeClr>
                </a:solidFill>
              </a:rPr>
              <a:t>A </a:t>
            </a:r>
            <a:r>
              <a:rPr lang="en-US" sz="2000" b="1" dirty="0">
                <a:solidFill>
                  <a:schemeClr val="tx1">
                    <a:lumMod val="85000"/>
                    <a:lumOff val="15000"/>
                  </a:schemeClr>
                </a:solidFill>
              </a:rPr>
              <a:t>Y-axis</a:t>
            </a:r>
            <a:r>
              <a:rPr lang="en-US" sz="2000" dirty="0">
                <a:solidFill>
                  <a:schemeClr val="tx1">
                    <a:lumMod val="85000"/>
                    <a:lumOff val="15000"/>
                  </a:schemeClr>
                </a:solidFill>
              </a:rPr>
              <a:t> of </a:t>
            </a:r>
            <a:r>
              <a:rPr lang="en-US" sz="2000" b="1" dirty="0">
                <a:solidFill>
                  <a:schemeClr val="tx1">
                    <a:lumMod val="85000"/>
                    <a:lumOff val="15000"/>
                  </a:schemeClr>
                </a:solidFill>
              </a:rPr>
              <a:t>6</a:t>
            </a:r>
            <a:r>
              <a:rPr lang="en-US" sz="2000" dirty="0">
                <a:solidFill>
                  <a:schemeClr val="tx1">
                    <a:lumMod val="85000"/>
                    <a:lumOff val="15000"/>
                  </a:schemeClr>
                </a:solidFill>
              </a:rPr>
              <a:t> would be preferred.</a:t>
            </a:r>
          </a:p>
        </p:txBody>
      </p:sp>
      <p:pic>
        <p:nvPicPr>
          <p:cNvPr id="6" name="Picture 5">
            <a:extLst>
              <a:ext uri="{FF2B5EF4-FFF2-40B4-BE49-F238E27FC236}">
                <a16:creationId xmlns:a16="http://schemas.microsoft.com/office/drawing/2014/main" id="{31FA667F-2D4D-3EEA-AF6A-E43BDF4EFB86}"/>
              </a:ext>
            </a:extLst>
          </p:cNvPr>
          <p:cNvPicPr>
            <a:picLocks noChangeAspect="1"/>
          </p:cNvPicPr>
          <p:nvPr/>
        </p:nvPicPr>
        <p:blipFill>
          <a:blip r:embed="rId2"/>
          <a:stretch>
            <a:fillRect/>
          </a:stretch>
        </p:blipFill>
        <p:spPr>
          <a:xfrm>
            <a:off x="0" y="3898377"/>
            <a:ext cx="12192000" cy="1503366"/>
          </a:xfrm>
          <a:prstGeom prst="rect">
            <a:avLst/>
          </a:prstGeom>
        </p:spPr>
      </p:pic>
    </p:spTree>
    <p:extLst>
      <p:ext uri="{BB962C8B-B14F-4D97-AF65-F5344CB8AC3E}">
        <p14:creationId xmlns:p14="http://schemas.microsoft.com/office/powerpoint/2010/main" val="85706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99238B-7BA9-568E-4DA3-ECA8B64A9F1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32FEC6C-E19E-27B5-AC7A-46C6D2C30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2D10B29-7BBE-639E-6875-28738A557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3CBAB51B-E236-5B0E-E101-46622542083B}"/>
              </a:ext>
            </a:extLst>
          </p:cNvPr>
          <p:cNvSpPr>
            <a:spLocks noGrp="1"/>
          </p:cNvSpPr>
          <p:nvPr>
            <p:ph type="title"/>
          </p:nvPr>
        </p:nvSpPr>
        <p:spPr>
          <a:xfrm>
            <a:off x="1137038" y="896469"/>
            <a:ext cx="3820630" cy="3005643"/>
          </a:xfrm>
        </p:spPr>
        <p:txBody>
          <a:bodyPr anchor="t">
            <a:normAutofit/>
          </a:bodyPr>
          <a:lstStyle/>
          <a:p>
            <a:r>
              <a:rPr lang="en-US" b="1" dirty="0">
                <a:solidFill>
                  <a:schemeClr val="tx1">
                    <a:lumMod val="85000"/>
                    <a:lumOff val="15000"/>
                  </a:schemeClr>
                </a:solidFill>
              </a:rPr>
              <a:t>Extending</a:t>
            </a:r>
            <a:r>
              <a:rPr lang="en-US" dirty="0">
                <a:solidFill>
                  <a:schemeClr val="tx1">
                    <a:lumMod val="85000"/>
                    <a:lumOff val="15000"/>
                  </a:schemeClr>
                </a:solidFill>
              </a:rPr>
              <a:t> a matrix</a:t>
            </a:r>
            <a:endParaRPr lang="en-US" b="1" dirty="0">
              <a:solidFill>
                <a:schemeClr val="tx1">
                  <a:lumMod val="85000"/>
                  <a:lumOff val="15000"/>
                </a:schemeClr>
              </a:solidFill>
            </a:endParaRPr>
          </a:p>
        </p:txBody>
      </p:sp>
      <mc:AlternateContent xmlns:mc="http://schemas.openxmlformats.org/markup-compatibility/2006" xmlns:a14="http://schemas.microsoft.com/office/drawing/2010/main">
        <mc:Choice Requires="a14">
          <p:sp>
            <p:nvSpPr>
              <p:cNvPr id="2" name="Content Placeholder 4">
                <a:extLst>
                  <a:ext uri="{FF2B5EF4-FFF2-40B4-BE49-F238E27FC236}">
                    <a16:creationId xmlns:a16="http://schemas.microsoft.com/office/drawing/2014/main" id="{D1E96D9E-0476-29B7-AE2C-0447E1CB08BC}"/>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Find a </a:t>
                </a:r>
                <a:r>
                  <a:rPr lang="en-US" sz="2000" b="1" dirty="0">
                    <a:solidFill>
                      <a:schemeClr val="tx1">
                        <a:lumMod val="85000"/>
                        <a:lumOff val="15000"/>
                      </a:schemeClr>
                    </a:solidFill>
                  </a:rPr>
                  <a:t>matrix module </a:t>
                </a:r>
                <a:r>
                  <a:rPr lang="en-US" sz="2000" dirty="0">
                    <a:solidFill>
                      <a:schemeClr val="tx1">
                        <a:lumMod val="85000"/>
                        <a:lumOff val="15000"/>
                      </a:schemeClr>
                    </a:solidFill>
                  </a:rPr>
                  <a:t>with desirable Y dimension</a:t>
                </a:r>
              </a:p>
              <a:p>
                <a:r>
                  <a:rPr lang="en-US" sz="2000" dirty="0">
                    <a:solidFill>
                      <a:schemeClr val="tx1">
                        <a:lumMod val="85000"/>
                        <a:lumOff val="15000"/>
                      </a:schemeClr>
                    </a:solidFill>
                  </a:rPr>
                  <a:t>Buy as many modules as needed to extend the X dimension.</a:t>
                </a:r>
              </a:p>
              <a:p>
                <a:r>
                  <a:rPr lang="en-US" sz="2000" dirty="0">
                    <a:solidFill>
                      <a:schemeClr val="tx1">
                        <a:lumMod val="85000"/>
                        <a:lumOff val="15000"/>
                      </a:schemeClr>
                    </a:solidFill>
                  </a:rPr>
                  <a:t>Connect the rows (Ys) of the modules into one large </a:t>
                </a:r>
                <a14:m>
                  <m:oMath xmlns:m="http://schemas.openxmlformats.org/officeDocument/2006/math">
                    <m:r>
                      <a:rPr lang="en-US" sz="2000" b="1" i="1" smtClean="0">
                        <a:solidFill>
                          <a:schemeClr val="tx1">
                            <a:lumMod val="85000"/>
                            <a:lumOff val="15000"/>
                          </a:schemeClr>
                        </a:solidFill>
                        <a:latin typeface="Cambria Math" panose="02040503050406030204" pitchFamily="18" charset="0"/>
                      </a:rPr>
                      <m:t>𝒀</m:t>
                    </m:r>
                    <m:r>
                      <a:rPr lang="en-US" sz="2000" b="1" i="1" smtClean="0">
                        <a:solidFill>
                          <a:schemeClr val="tx1">
                            <a:lumMod val="85000"/>
                            <a:lumOff val="15000"/>
                          </a:schemeClr>
                        </a:solidFill>
                        <a:latin typeface="Cambria Math" panose="02040503050406030204" pitchFamily="18" charset="0"/>
                      </a:rPr>
                      <m:t>×</m:t>
                    </m:r>
                    <m:r>
                      <a:rPr lang="en-US" sz="2000" b="1" i="1" smtClean="0">
                        <a:solidFill>
                          <a:schemeClr val="tx1">
                            <a:lumMod val="85000"/>
                            <a:lumOff val="15000"/>
                          </a:schemeClr>
                        </a:solidFill>
                        <a:latin typeface="Cambria Math" panose="02040503050406030204" pitchFamily="18" charset="0"/>
                      </a:rPr>
                      <m:t>𝑿𝒏</m:t>
                    </m:r>
                  </m:oMath>
                </a14:m>
                <a:r>
                  <a:rPr lang="en-US" sz="2000" b="1" dirty="0">
                    <a:solidFill>
                      <a:schemeClr val="tx1">
                        <a:lumMod val="85000"/>
                        <a:lumOff val="15000"/>
                      </a:schemeClr>
                    </a:solidFill>
                  </a:rPr>
                  <a:t> </a:t>
                </a:r>
                <a:r>
                  <a:rPr lang="en-US" sz="2000" dirty="0">
                    <a:solidFill>
                      <a:schemeClr val="tx1">
                        <a:lumMod val="85000"/>
                        <a:lumOff val="15000"/>
                      </a:schemeClr>
                    </a:solidFill>
                  </a:rPr>
                  <a:t>matrix.</a:t>
                </a:r>
              </a:p>
              <a:p>
                <a:pPr marL="0" indent="0">
                  <a:buNone/>
                </a:pPr>
                <a:endParaRPr lang="en-US" sz="2000" dirty="0">
                  <a:solidFill>
                    <a:schemeClr val="tx1">
                      <a:lumMod val="85000"/>
                      <a:lumOff val="15000"/>
                    </a:schemeClr>
                  </a:solidFill>
                </a:endParaRPr>
              </a:p>
            </p:txBody>
          </p:sp>
        </mc:Choice>
        <mc:Fallback xmlns="">
          <p:sp>
            <p:nvSpPr>
              <p:cNvPr id="2" name="Content Placeholder 4">
                <a:extLst>
                  <a:ext uri="{FF2B5EF4-FFF2-40B4-BE49-F238E27FC236}">
                    <a16:creationId xmlns:a16="http://schemas.microsoft.com/office/drawing/2014/main" id="{D1E96D9E-0476-29B7-AE2C-0447E1CB08BC}"/>
                  </a:ext>
                </a:extLst>
              </p:cNvPr>
              <p:cNvSpPr>
                <a:spLocks noGrp="1" noRot="1" noChangeAspect="1" noMove="1" noResize="1" noEditPoints="1" noAdjustHandles="1" noChangeArrowheads="1" noChangeShapeType="1" noTextEdit="1"/>
              </p:cNvSpPr>
              <p:nvPr>
                <p:ph idx="1"/>
              </p:nvPr>
            </p:nvSpPr>
            <p:spPr>
              <a:xfrm>
                <a:off x="6096000" y="896469"/>
                <a:ext cx="4957667" cy="3613186"/>
              </a:xfrm>
              <a:blipFill>
                <a:blip r:embed="rId3"/>
                <a:stretch>
                  <a:fillRect l="-1107" t="-1518" r="-2214"/>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1C3544AD-06B0-A865-1202-54D85B26A3DC}"/>
              </a:ext>
            </a:extLst>
          </p:cNvPr>
          <p:cNvGrpSpPr/>
          <p:nvPr/>
        </p:nvGrpSpPr>
        <p:grpSpPr>
          <a:xfrm>
            <a:off x="1086768" y="5133119"/>
            <a:ext cx="10018464" cy="739380"/>
            <a:chOff x="1086768" y="5133119"/>
            <a:chExt cx="10018464" cy="739380"/>
          </a:xfrm>
        </p:grpSpPr>
        <p:pic>
          <p:nvPicPr>
            <p:cNvPr id="5" name="Picture 4">
              <a:extLst>
                <a:ext uri="{FF2B5EF4-FFF2-40B4-BE49-F238E27FC236}">
                  <a16:creationId xmlns:a16="http://schemas.microsoft.com/office/drawing/2014/main" id="{2694761A-BB6E-2791-46EE-E5515056C51C}"/>
                </a:ext>
              </a:extLst>
            </p:cNvPr>
            <p:cNvPicPr>
              <a:picLocks noChangeAspect="1"/>
            </p:cNvPicPr>
            <p:nvPr/>
          </p:nvPicPr>
          <p:blipFill>
            <a:blip r:embed="rId4"/>
            <a:stretch>
              <a:fillRect/>
            </a:stretch>
          </p:blipFill>
          <p:spPr>
            <a:xfrm>
              <a:off x="1086768" y="5133119"/>
              <a:ext cx="3263799" cy="739380"/>
            </a:xfrm>
            <a:prstGeom prst="rect">
              <a:avLst/>
            </a:prstGeom>
          </p:spPr>
        </p:pic>
        <p:pic>
          <p:nvPicPr>
            <p:cNvPr id="9" name="Picture 8">
              <a:extLst>
                <a:ext uri="{FF2B5EF4-FFF2-40B4-BE49-F238E27FC236}">
                  <a16:creationId xmlns:a16="http://schemas.microsoft.com/office/drawing/2014/main" id="{5FE3E478-761C-F466-4C1F-2C4A75571637}"/>
                </a:ext>
              </a:extLst>
            </p:cNvPr>
            <p:cNvPicPr>
              <a:picLocks noChangeAspect="1"/>
            </p:cNvPicPr>
            <p:nvPr/>
          </p:nvPicPr>
          <p:blipFill>
            <a:blip r:embed="rId4"/>
            <a:stretch>
              <a:fillRect/>
            </a:stretch>
          </p:blipFill>
          <p:spPr>
            <a:xfrm>
              <a:off x="4464100" y="5133119"/>
              <a:ext cx="3263799" cy="739380"/>
            </a:xfrm>
            <a:prstGeom prst="rect">
              <a:avLst/>
            </a:prstGeom>
          </p:spPr>
        </p:pic>
        <p:pic>
          <p:nvPicPr>
            <p:cNvPr id="10" name="Picture 9">
              <a:extLst>
                <a:ext uri="{FF2B5EF4-FFF2-40B4-BE49-F238E27FC236}">
                  <a16:creationId xmlns:a16="http://schemas.microsoft.com/office/drawing/2014/main" id="{ACC1C660-9BA2-58FA-1199-433E433D4321}"/>
                </a:ext>
              </a:extLst>
            </p:cNvPr>
            <p:cNvPicPr>
              <a:picLocks noChangeAspect="1"/>
            </p:cNvPicPr>
            <p:nvPr/>
          </p:nvPicPr>
          <p:blipFill>
            <a:blip r:embed="rId4"/>
            <a:stretch>
              <a:fillRect/>
            </a:stretch>
          </p:blipFill>
          <p:spPr>
            <a:xfrm>
              <a:off x="7841433" y="5133119"/>
              <a:ext cx="3263799" cy="739380"/>
            </a:xfrm>
            <a:prstGeom prst="rect">
              <a:avLst/>
            </a:prstGeom>
          </p:spPr>
        </p:pic>
      </p:grpSp>
      <p:pic>
        <p:nvPicPr>
          <p:cNvPr id="12" name="Picture 11">
            <a:extLst>
              <a:ext uri="{FF2B5EF4-FFF2-40B4-BE49-F238E27FC236}">
                <a16:creationId xmlns:a16="http://schemas.microsoft.com/office/drawing/2014/main" id="{DDC70613-ED94-F8CD-FEC9-21F1A62FD0DB}"/>
              </a:ext>
            </a:extLst>
          </p:cNvPr>
          <p:cNvPicPr>
            <a:picLocks noChangeAspect="1"/>
          </p:cNvPicPr>
          <p:nvPr/>
        </p:nvPicPr>
        <p:blipFill>
          <a:blip r:embed="rId5"/>
          <a:stretch>
            <a:fillRect/>
          </a:stretch>
        </p:blipFill>
        <p:spPr>
          <a:xfrm>
            <a:off x="1086768" y="4293047"/>
            <a:ext cx="10778968" cy="630838"/>
          </a:xfrm>
          <a:prstGeom prst="rect">
            <a:avLst/>
          </a:prstGeom>
        </p:spPr>
      </p:pic>
    </p:spTree>
    <p:extLst>
      <p:ext uri="{BB962C8B-B14F-4D97-AF65-F5344CB8AC3E}">
        <p14:creationId xmlns:p14="http://schemas.microsoft.com/office/powerpoint/2010/main" val="319267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851E3F-83DB-7095-7031-A28C063FD37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E38D11-C288-8405-46B0-3204067F6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784B46D-0C72-EEEE-9770-E1B20ECC5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F1A9F79-BF4A-6EA6-CCFD-78153A005FD5}"/>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Build your own matrix router in two LISP calls:</a:t>
            </a:r>
          </a:p>
        </p:txBody>
      </p:sp>
      <p:pic>
        <p:nvPicPr>
          <p:cNvPr id="9" name="Picture 8">
            <a:extLst>
              <a:ext uri="{FF2B5EF4-FFF2-40B4-BE49-F238E27FC236}">
                <a16:creationId xmlns:a16="http://schemas.microsoft.com/office/drawing/2014/main" id="{3A6B943D-1086-AD2E-E05C-EC35EC05A5B9}"/>
              </a:ext>
            </a:extLst>
          </p:cNvPr>
          <p:cNvPicPr>
            <a:picLocks noChangeAspect="1"/>
          </p:cNvPicPr>
          <p:nvPr/>
        </p:nvPicPr>
        <p:blipFill>
          <a:blip r:embed="rId2"/>
          <a:stretch>
            <a:fillRect/>
          </a:stretch>
        </p:blipFill>
        <p:spPr>
          <a:xfrm>
            <a:off x="1621620" y="2884836"/>
            <a:ext cx="7862175" cy="3634072"/>
          </a:xfrm>
          <a:prstGeom prst="rect">
            <a:avLst/>
          </a:prstGeom>
        </p:spPr>
      </p:pic>
      <p:sp>
        <p:nvSpPr>
          <p:cNvPr id="10" name="Content Placeholder 4">
            <a:extLst>
              <a:ext uri="{FF2B5EF4-FFF2-40B4-BE49-F238E27FC236}">
                <a16:creationId xmlns:a16="http://schemas.microsoft.com/office/drawing/2014/main" id="{5A18DDC0-9682-019B-FEEB-D4011F60FA19}"/>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Routing matrix was implemented in LISP in two functions</a:t>
            </a:r>
          </a:p>
          <a:p>
            <a:r>
              <a:rPr lang="en-US" sz="2000" dirty="0">
                <a:solidFill>
                  <a:schemeClr val="tx1">
                    <a:lumMod val="85000"/>
                    <a:lumOff val="15000"/>
                  </a:schemeClr>
                </a:solidFill>
              </a:rPr>
              <a:t>First one builds </a:t>
            </a:r>
            <a:r>
              <a:rPr lang="en-US" sz="2000" b="1" dirty="0">
                <a:solidFill>
                  <a:schemeClr val="tx1">
                    <a:lumMod val="85000"/>
                    <a:lumOff val="15000"/>
                  </a:schemeClr>
                </a:solidFill>
              </a:rPr>
              <a:t>nets</a:t>
            </a:r>
            <a:r>
              <a:rPr lang="en-US" sz="2000" dirty="0">
                <a:solidFill>
                  <a:schemeClr val="tx1">
                    <a:lumMod val="85000"/>
                    <a:lumOff val="15000"/>
                  </a:schemeClr>
                </a:solidFill>
              </a:rPr>
              <a:t> from </a:t>
            </a:r>
            <a:r>
              <a:rPr lang="en-US" sz="2000" b="1" dirty="0">
                <a:solidFill>
                  <a:schemeClr val="tx1">
                    <a:lumMod val="85000"/>
                    <a:lumOff val="15000"/>
                  </a:schemeClr>
                </a:solidFill>
              </a:rPr>
              <a:t>connections</a:t>
            </a:r>
          </a:p>
          <a:p>
            <a:pPr lvl="1"/>
            <a:r>
              <a:rPr lang="en-US" sz="1600" dirty="0">
                <a:solidFill>
                  <a:schemeClr val="tx1">
                    <a:lumMod val="85000"/>
                    <a:lumOff val="15000"/>
                  </a:schemeClr>
                </a:solidFill>
              </a:rPr>
              <a:t>A</a:t>
            </a:r>
            <a:r>
              <a:rPr lang="en-US" sz="1600" b="1" dirty="0">
                <a:solidFill>
                  <a:schemeClr val="tx1">
                    <a:lumMod val="85000"/>
                    <a:lumOff val="15000"/>
                  </a:schemeClr>
                </a:solidFill>
              </a:rPr>
              <a:t> (connection a b) </a:t>
            </a:r>
            <a:r>
              <a:rPr lang="en-US" sz="1600" dirty="0">
                <a:solidFill>
                  <a:schemeClr val="tx1">
                    <a:lumMod val="85000"/>
                    <a:lumOff val="15000"/>
                  </a:schemeClr>
                </a:solidFill>
              </a:rPr>
              <a:t>is a binary relation between two nodes</a:t>
            </a:r>
            <a:endParaRPr lang="en-US" sz="1600" b="1" dirty="0">
              <a:solidFill>
                <a:schemeClr val="tx1">
                  <a:lumMod val="85000"/>
                  <a:lumOff val="15000"/>
                </a:schemeClr>
              </a:solidFill>
            </a:endParaRPr>
          </a:p>
        </p:txBody>
      </p:sp>
    </p:spTree>
    <p:extLst>
      <p:ext uri="{BB962C8B-B14F-4D97-AF65-F5344CB8AC3E}">
        <p14:creationId xmlns:p14="http://schemas.microsoft.com/office/powerpoint/2010/main" val="18105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85F45B-95EB-CB65-FA97-D5E96452C7C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80368ED-B251-AE96-082C-95E023CD3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12FB16B-19C9-6461-BBE4-21236C61F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23A9DB6-7B15-A30A-512B-CFDC8407E455}"/>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Build your own matrix router in two LISP calls:</a:t>
            </a:r>
          </a:p>
        </p:txBody>
      </p:sp>
      <p:sp>
        <p:nvSpPr>
          <p:cNvPr id="10" name="Content Placeholder 4">
            <a:extLst>
              <a:ext uri="{FF2B5EF4-FFF2-40B4-BE49-F238E27FC236}">
                <a16:creationId xmlns:a16="http://schemas.microsoft.com/office/drawing/2014/main" id="{CBF6EC62-77DD-B548-2FAC-D6340FF714FA}"/>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Second one, flips the relays on…</a:t>
            </a:r>
          </a:p>
        </p:txBody>
      </p:sp>
      <p:pic>
        <p:nvPicPr>
          <p:cNvPr id="6" name="Picture 5">
            <a:extLst>
              <a:ext uri="{FF2B5EF4-FFF2-40B4-BE49-F238E27FC236}">
                <a16:creationId xmlns:a16="http://schemas.microsoft.com/office/drawing/2014/main" id="{F1F11BA2-7C8A-9F30-9C7C-3F66C192163E}"/>
              </a:ext>
            </a:extLst>
          </p:cNvPr>
          <p:cNvPicPr>
            <a:picLocks noChangeAspect="1"/>
          </p:cNvPicPr>
          <p:nvPr/>
        </p:nvPicPr>
        <p:blipFill>
          <a:blip r:embed="rId4"/>
          <a:stretch>
            <a:fillRect/>
          </a:stretch>
        </p:blipFill>
        <p:spPr>
          <a:xfrm>
            <a:off x="320202" y="3528324"/>
            <a:ext cx="4678955" cy="1794944"/>
          </a:xfrm>
          <a:prstGeom prst="rect">
            <a:avLst/>
          </a:prstGeom>
        </p:spPr>
      </p:pic>
      <p:pic>
        <p:nvPicPr>
          <p:cNvPr id="2" name="2024-12-19 23-07-51">
            <a:hlinkClick r:id="" action="ppaction://media"/>
            <a:extLst>
              <a:ext uri="{FF2B5EF4-FFF2-40B4-BE49-F238E27FC236}">
                <a16:creationId xmlns:a16="http://schemas.microsoft.com/office/drawing/2014/main" id="{B1F7E038-4FE0-1754-2565-9C0FD8EEE6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9358" y="2086281"/>
            <a:ext cx="7659121" cy="4308256"/>
          </a:xfrm>
          <a:prstGeom prst="rect">
            <a:avLst/>
          </a:prstGeom>
          <a:ln w="6350" cap="flat">
            <a:solidFill>
              <a:srgbClr val="BFBFBF"/>
            </a:solidFill>
          </a:ln>
          <a:effectLst>
            <a:outerShdw blurRad="190500" dist="215900" dir="7200000" sx="101000" sy="101000" algn="t" rotWithShape="0">
              <a:srgbClr val="000000">
                <a:alpha val="20000"/>
              </a:srgbClr>
            </a:outerShdw>
          </a:effectLst>
          <a:scene3d>
            <a:camera prst="perspectiveRight" fov="3300000">
              <a:rot lat="0" lon="20100000" rev="0"/>
            </a:camera>
            <a:lightRig rig="threePt" dir="t">
              <a:rot lat="0" lon="0" rev="3600000"/>
            </a:lightRig>
          </a:scene3d>
          <a:sp3d extrusionH="952500">
            <a:extrusionClr>
              <a:srgbClr val="D9D9D9"/>
            </a:extrusionClr>
            <a:contourClr>
              <a:srgbClr val="D9D9D9"/>
            </a:contourClr>
          </a:sp3d>
        </p:spPr>
      </p:pic>
    </p:spTree>
    <p:extLst>
      <p:ext uri="{BB962C8B-B14F-4D97-AF65-F5344CB8AC3E}">
        <p14:creationId xmlns:p14="http://schemas.microsoft.com/office/powerpoint/2010/main" val="319236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89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2"/>
                </p:tgtEl>
              </p:cMediaNode>
            </p:video>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F9AD14-99B3-9981-8ED4-698F80862ABA}"/>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3613A3A-E05A-F79D-C140-699403BE5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55D0B7F-7CE1-392C-20B3-5CE03D929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810DF638-60EC-DC6F-9E4A-01AE34AC2BFC}"/>
              </a:ext>
            </a:extLst>
          </p:cNvPr>
          <p:cNvSpPr>
            <a:spLocks noGrp="1"/>
          </p:cNvSpPr>
          <p:nvPr>
            <p:ph type="title"/>
          </p:nvPr>
        </p:nvSpPr>
        <p:spPr>
          <a:xfrm>
            <a:off x="1137038" y="896469"/>
            <a:ext cx="3820630" cy="3005643"/>
          </a:xfrm>
        </p:spPr>
        <p:txBody>
          <a:bodyPr anchor="t">
            <a:normAutofit/>
          </a:bodyPr>
          <a:lstStyle/>
          <a:p>
            <a:r>
              <a:rPr lang="en-US" b="1" dirty="0">
                <a:solidFill>
                  <a:schemeClr val="tx1">
                    <a:lumMod val="85000"/>
                    <a:lumOff val="15000"/>
                  </a:schemeClr>
                </a:solidFill>
              </a:rPr>
              <a:t>Test resource </a:t>
            </a:r>
            <a:r>
              <a:rPr lang="en-US" dirty="0">
                <a:solidFill>
                  <a:schemeClr val="tx1">
                    <a:lumMod val="85000"/>
                    <a:lumOff val="15000"/>
                  </a:schemeClr>
                </a:solidFill>
              </a:rPr>
              <a:t>nodes</a:t>
            </a:r>
          </a:p>
        </p:txBody>
      </p:sp>
      <p:sp>
        <p:nvSpPr>
          <p:cNvPr id="5" name="Content Placeholder 4">
            <a:extLst>
              <a:ext uri="{FF2B5EF4-FFF2-40B4-BE49-F238E27FC236}">
                <a16:creationId xmlns:a16="http://schemas.microsoft.com/office/drawing/2014/main" id="{16208BE2-C3B5-17DF-DAA1-6C2990EEE78B}"/>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The 7 test targets are dedicated to </a:t>
            </a:r>
            <a:r>
              <a:rPr lang="en-US" sz="2000" b="1" dirty="0">
                <a:solidFill>
                  <a:schemeClr val="tx1">
                    <a:lumMod val="85000"/>
                    <a:lumOff val="15000"/>
                  </a:schemeClr>
                </a:solidFill>
              </a:rPr>
              <a:t>test resources</a:t>
            </a:r>
            <a:endParaRPr lang="en-US" sz="2000" dirty="0">
              <a:solidFill>
                <a:schemeClr val="tx1">
                  <a:lumMod val="85000"/>
                  <a:lumOff val="15000"/>
                </a:schemeClr>
              </a:solidFill>
            </a:endParaRPr>
          </a:p>
          <a:p>
            <a:r>
              <a:rPr lang="en-US" sz="2000" b="1" dirty="0">
                <a:solidFill>
                  <a:schemeClr val="tx1">
                    <a:lumMod val="85000"/>
                    <a:lumOff val="15000"/>
                  </a:schemeClr>
                </a:solidFill>
              </a:rPr>
              <a:t>DMM_V_HI </a:t>
            </a:r>
            <a:r>
              <a:rPr lang="en-US" sz="2000" dirty="0">
                <a:solidFill>
                  <a:schemeClr val="tx1">
                    <a:lumMod val="85000"/>
                    <a:lumOff val="15000"/>
                  </a:schemeClr>
                </a:solidFill>
              </a:rPr>
              <a:t>is </a:t>
            </a:r>
            <a:r>
              <a:rPr lang="en-US" sz="2000" b="1" dirty="0">
                <a:solidFill>
                  <a:schemeClr val="tx1">
                    <a:lumMod val="85000"/>
                    <a:lumOff val="15000"/>
                  </a:schemeClr>
                </a:solidFill>
              </a:rPr>
              <a:t>Voltage Probe +</a:t>
            </a:r>
          </a:p>
          <a:p>
            <a:r>
              <a:rPr lang="en-US" sz="2000" b="1" dirty="0">
                <a:solidFill>
                  <a:schemeClr val="tx1">
                    <a:lumMod val="85000"/>
                    <a:lumOff val="15000"/>
                  </a:schemeClr>
                </a:solidFill>
              </a:rPr>
              <a:t>DMM_LO </a:t>
            </a:r>
            <a:r>
              <a:rPr lang="en-US" sz="2000" dirty="0">
                <a:solidFill>
                  <a:schemeClr val="tx1">
                    <a:lumMod val="85000"/>
                    <a:lumOff val="15000"/>
                  </a:schemeClr>
                </a:solidFill>
              </a:rPr>
              <a:t>is DMM </a:t>
            </a:r>
            <a:r>
              <a:rPr lang="en-US" sz="2000" b="1" dirty="0">
                <a:solidFill>
                  <a:schemeClr val="tx1">
                    <a:lumMod val="85000"/>
                    <a:lumOff val="15000"/>
                  </a:schemeClr>
                </a:solidFill>
              </a:rPr>
              <a:t>Ground</a:t>
            </a:r>
          </a:p>
          <a:p>
            <a:r>
              <a:rPr lang="en-US" sz="2000" b="1" dirty="0">
                <a:solidFill>
                  <a:schemeClr val="tx1">
                    <a:lumMod val="85000"/>
                    <a:lumOff val="15000"/>
                  </a:schemeClr>
                </a:solidFill>
              </a:rPr>
              <a:t>DMM_I_HI </a:t>
            </a:r>
            <a:r>
              <a:rPr lang="en-US" sz="2000" dirty="0">
                <a:solidFill>
                  <a:schemeClr val="tx1">
                    <a:lumMod val="85000"/>
                    <a:lumOff val="15000"/>
                  </a:schemeClr>
                </a:solidFill>
              </a:rPr>
              <a:t>is DMM </a:t>
            </a:r>
            <a:r>
              <a:rPr lang="en-US" sz="2000" b="1" dirty="0">
                <a:solidFill>
                  <a:schemeClr val="tx1">
                    <a:lumMod val="85000"/>
                    <a:lumOff val="15000"/>
                  </a:schemeClr>
                </a:solidFill>
              </a:rPr>
              <a:t>Current Probe +</a:t>
            </a:r>
          </a:p>
          <a:p>
            <a:r>
              <a:rPr lang="en-US" sz="2000" b="1" dirty="0">
                <a:solidFill>
                  <a:schemeClr val="tx1">
                    <a:lumMod val="85000"/>
                    <a:lumOff val="15000"/>
                  </a:schemeClr>
                </a:solidFill>
              </a:rPr>
              <a:t>PS_RAIL1,2,3 </a:t>
            </a:r>
            <a:r>
              <a:rPr lang="en-US" sz="2000" dirty="0">
                <a:solidFill>
                  <a:schemeClr val="tx1">
                    <a:lumMod val="85000"/>
                    <a:lumOff val="15000"/>
                  </a:schemeClr>
                </a:solidFill>
              </a:rPr>
              <a:t>are adjustable power supply controlled by the test</a:t>
            </a:r>
          </a:p>
          <a:p>
            <a:r>
              <a:rPr lang="en-US" sz="2000" b="1" dirty="0">
                <a:solidFill>
                  <a:schemeClr val="tx1">
                    <a:lumMod val="85000"/>
                    <a:lumOff val="15000"/>
                  </a:schemeClr>
                </a:solidFill>
              </a:rPr>
              <a:t>GND</a:t>
            </a:r>
          </a:p>
          <a:p>
            <a:endParaRPr lang="en-US" sz="2000" dirty="0">
              <a:solidFill>
                <a:schemeClr val="tx1">
                  <a:lumMod val="85000"/>
                  <a:lumOff val="15000"/>
                </a:schemeClr>
              </a:solidFill>
            </a:endParaRPr>
          </a:p>
        </p:txBody>
      </p:sp>
      <p:pic>
        <p:nvPicPr>
          <p:cNvPr id="8" name="Picture 7">
            <a:extLst>
              <a:ext uri="{FF2B5EF4-FFF2-40B4-BE49-F238E27FC236}">
                <a16:creationId xmlns:a16="http://schemas.microsoft.com/office/drawing/2014/main" id="{14EE56B1-4111-F359-30A6-594FEBCC1313}"/>
              </a:ext>
            </a:extLst>
          </p:cNvPr>
          <p:cNvPicPr>
            <a:picLocks noChangeAspect="1"/>
          </p:cNvPicPr>
          <p:nvPr/>
        </p:nvPicPr>
        <p:blipFill>
          <a:blip r:embed="rId2">
            <a:extLst>
              <a:ext uri="{28A0092B-C50C-407E-A947-70E740481C1C}">
                <a14:useLocalDpi xmlns:a14="http://schemas.microsoft.com/office/drawing/2010/main" val="0"/>
              </a:ext>
            </a:extLst>
          </a:blip>
          <a:srcRect l="-2" t="371" r="65104" b="-371"/>
          <a:stretch/>
        </p:blipFill>
        <p:spPr>
          <a:xfrm>
            <a:off x="560240" y="3766895"/>
            <a:ext cx="3820629" cy="2142476"/>
          </a:xfrm>
          <a:prstGeom prst="rect">
            <a:avLst/>
          </a:prstGeom>
          <a:ln w="88900" cap="sq" cmpd="thickThin">
            <a:solidFill>
              <a:srgbClr val="000000"/>
            </a:solidFill>
            <a:prstDash val="solid"/>
            <a:miter lim="800000"/>
          </a:ln>
          <a:effectLst>
            <a:innerShdw blurRad="76200">
              <a:srgbClr val="000000"/>
            </a:innerShdw>
          </a:effectLst>
        </p:spPr>
      </p:pic>
      <p:sp>
        <p:nvSpPr>
          <p:cNvPr id="2" name="Left Bracket 1">
            <a:extLst>
              <a:ext uri="{FF2B5EF4-FFF2-40B4-BE49-F238E27FC236}">
                <a16:creationId xmlns:a16="http://schemas.microsoft.com/office/drawing/2014/main" id="{6EFC0100-0E03-664B-CD41-A80DFB4E868E}"/>
              </a:ext>
            </a:extLst>
          </p:cNvPr>
          <p:cNvSpPr/>
          <p:nvPr/>
        </p:nvSpPr>
        <p:spPr>
          <a:xfrm rot="5400000">
            <a:off x="1133892" y="3428208"/>
            <a:ext cx="66015" cy="816725"/>
          </a:xfrm>
          <a:prstGeom prst="leftBracket">
            <a:avLst/>
          </a:prstGeom>
          <a:ln>
            <a:solidFill>
              <a:srgbClr val="FFC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4211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24607A-BBC4-5D8F-396D-27527EE74F2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26F30DA-A9F0-147B-5ABA-F3A98C494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D18623-F723-704B-689D-BAFBA22A1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5B54E846-8CF4-4A86-0F29-ED6B666BED54}"/>
              </a:ext>
            </a:extLst>
          </p:cNvPr>
          <p:cNvSpPr>
            <a:spLocks noGrp="1"/>
          </p:cNvSpPr>
          <p:nvPr>
            <p:ph type="title"/>
          </p:nvPr>
        </p:nvSpPr>
        <p:spPr>
          <a:xfrm>
            <a:off x="1137038" y="896469"/>
            <a:ext cx="3820630" cy="3005643"/>
          </a:xfrm>
        </p:spPr>
        <p:txBody>
          <a:bodyPr anchor="t">
            <a:normAutofit/>
          </a:bodyPr>
          <a:lstStyle/>
          <a:p>
            <a:r>
              <a:rPr lang="en-US" b="1" dirty="0">
                <a:solidFill>
                  <a:schemeClr val="tx1">
                    <a:lumMod val="85000"/>
                    <a:lumOff val="15000"/>
                  </a:schemeClr>
                </a:solidFill>
              </a:rPr>
              <a:t>Test resource </a:t>
            </a:r>
            <a:r>
              <a:rPr lang="en-US" dirty="0">
                <a:solidFill>
                  <a:schemeClr val="tx1">
                    <a:lumMod val="85000"/>
                    <a:lumOff val="15000"/>
                  </a:schemeClr>
                </a:solidFill>
              </a:rPr>
              <a:t>nodes</a:t>
            </a:r>
          </a:p>
        </p:txBody>
      </p:sp>
      <p:pic>
        <p:nvPicPr>
          <p:cNvPr id="6" name="Picture 5">
            <a:extLst>
              <a:ext uri="{FF2B5EF4-FFF2-40B4-BE49-F238E27FC236}">
                <a16:creationId xmlns:a16="http://schemas.microsoft.com/office/drawing/2014/main" id="{94FD2FBF-3E13-FC34-6796-62C27276B689}"/>
              </a:ext>
            </a:extLst>
          </p:cNvPr>
          <p:cNvPicPr>
            <a:picLocks noChangeAspect="1"/>
          </p:cNvPicPr>
          <p:nvPr/>
        </p:nvPicPr>
        <p:blipFill>
          <a:blip r:embed="rId2"/>
          <a:stretch>
            <a:fillRect/>
          </a:stretch>
        </p:blipFill>
        <p:spPr>
          <a:xfrm>
            <a:off x="1761385" y="2303395"/>
            <a:ext cx="8666641" cy="3706700"/>
          </a:xfrm>
          <a:prstGeom prst="rect">
            <a:avLst/>
          </a:prstGeom>
        </p:spPr>
      </p:pic>
      <p:sp>
        <p:nvSpPr>
          <p:cNvPr id="7" name="TextBox 6">
            <a:extLst>
              <a:ext uri="{FF2B5EF4-FFF2-40B4-BE49-F238E27FC236}">
                <a16:creationId xmlns:a16="http://schemas.microsoft.com/office/drawing/2014/main" id="{CA0A0DBD-73B9-821F-CF83-F8A53D498A9A}"/>
              </a:ext>
            </a:extLst>
          </p:cNvPr>
          <p:cNvSpPr txBox="1"/>
          <p:nvPr/>
        </p:nvSpPr>
        <p:spPr>
          <a:xfrm>
            <a:off x="6823116" y="3147288"/>
            <a:ext cx="1366157" cy="369332"/>
          </a:xfrm>
          <a:prstGeom prst="rect">
            <a:avLst/>
          </a:prstGeom>
          <a:noFill/>
        </p:spPr>
        <p:txBody>
          <a:bodyPr wrap="square" rtlCol="0">
            <a:spAutoFit/>
          </a:bodyPr>
          <a:lstStyle/>
          <a:p>
            <a:pPr algn="r"/>
            <a:r>
              <a:rPr lang="en-US" b="1" dirty="0">
                <a:solidFill>
                  <a:srgbClr val="FF0000"/>
                </a:solidFill>
              </a:rPr>
              <a:t>DMM_V_HI</a:t>
            </a:r>
          </a:p>
        </p:txBody>
      </p:sp>
      <p:sp>
        <p:nvSpPr>
          <p:cNvPr id="11" name="TextBox 10">
            <a:extLst>
              <a:ext uri="{FF2B5EF4-FFF2-40B4-BE49-F238E27FC236}">
                <a16:creationId xmlns:a16="http://schemas.microsoft.com/office/drawing/2014/main" id="{82369044-ADBF-8F53-564B-FE54678A6094}"/>
              </a:ext>
            </a:extLst>
          </p:cNvPr>
          <p:cNvSpPr txBox="1"/>
          <p:nvPr/>
        </p:nvSpPr>
        <p:spPr>
          <a:xfrm>
            <a:off x="6823118" y="3660423"/>
            <a:ext cx="1366157" cy="369332"/>
          </a:xfrm>
          <a:prstGeom prst="rect">
            <a:avLst/>
          </a:prstGeom>
          <a:noFill/>
        </p:spPr>
        <p:txBody>
          <a:bodyPr wrap="square" rtlCol="0">
            <a:spAutoFit/>
          </a:bodyPr>
          <a:lstStyle/>
          <a:p>
            <a:pPr algn="r"/>
            <a:r>
              <a:rPr lang="en-US" b="1" dirty="0"/>
              <a:t>DMM_LO</a:t>
            </a:r>
          </a:p>
        </p:txBody>
      </p:sp>
      <p:sp>
        <p:nvSpPr>
          <p:cNvPr id="12" name="TextBox 11">
            <a:extLst>
              <a:ext uri="{FF2B5EF4-FFF2-40B4-BE49-F238E27FC236}">
                <a16:creationId xmlns:a16="http://schemas.microsoft.com/office/drawing/2014/main" id="{832AA902-9062-8973-19F9-035D6F6DD49C}"/>
              </a:ext>
            </a:extLst>
          </p:cNvPr>
          <p:cNvSpPr txBox="1"/>
          <p:nvPr/>
        </p:nvSpPr>
        <p:spPr>
          <a:xfrm>
            <a:off x="6823117" y="4220083"/>
            <a:ext cx="1366157" cy="369332"/>
          </a:xfrm>
          <a:prstGeom prst="rect">
            <a:avLst/>
          </a:prstGeom>
          <a:noFill/>
        </p:spPr>
        <p:txBody>
          <a:bodyPr wrap="square" rtlCol="0">
            <a:spAutoFit/>
          </a:bodyPr>
          <a:lstStyle/>
          <a:p>
            <a:pPr algn="r"/>
            <a:r>
              <a:rPr lang="en-US" b="1" dirty="0">
                <a:solidFill>
                  <a:srgbClr val="FF0000"/>
                </a:solidFill>
              </a:rPr>
              <a:t>DMM_I_HI</a:t>
            </a:r>
          </a:p>
        </p:txBody>
      </p:sp>
    </p:spTree>
    <p:extLst>
      <p:ext uri="{BB962C8B-B14F-4D97-AF65-F5344CB8AC3E}">
        <p14:creationId xmlns:p14="http://schemas.microsoft.com/office/powerpoint/2010/main" val="10363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908C93-8141-5D71-2D8B-4EF4FA21BB5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589509E-6791-F9B9-6910-B9B090BF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B79064D-E2DC-8254-332B-B38F12804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5F1171AB-6334-D2B9-5D3F-66CC436F8CA9}"/>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Making a basic </a:t>
            </a:r>
            <a:r>
              <a:rPr lang="en-US" b="1" dirty="0">
                <a:solidFill>
                  <a:schemeClr val="tx1">
                    <a:lumMod val="85000"/>
                    <a:lumOff val="15000"/>
                  </a:schemeClr>
                </a:solidFill>
              </a:rPr>
              <a:t>voltage</a:t>
            </a:r>
            <a:r>
              <a:rPr lang="en-US" dirty="0">
                <a:solidFill>
                  <a:schemeClr val="tx1">
                    <a:lumMod val="85000"/>
                    <a:lumOff val="15000"/>
                  </a:schemeClr>
                </a:solidFill>
              </a:rPr>
              <a:t> measurement</a:t>
            </a:r>
          </a:p>
        </p:txBody>
      </p:sp>
      <p:sp>
        <p:nvSpPr>
          <p:cNvPr id="5" name="Content Placeholder 4">
            <a:extLst>
              <a:ext uri="{FF2B5EF4-FFF2-40B4-BE49-F238E27FC236}">
                <a16:creationId xmlns:a16="http://schemas.microsoft.com/office/drawing/2014/main" id="{CC3BCDDF-7B32-0289-759E-B2E6D7FB87E6}"/>
              </a:ext>
            </a:extLst>
          </p:cNvPr>
          <p:cNvSpPr>
            <a:spLocks noGrp="1"/>
          </p:cNvSpPr>
          <p:nvPr>
            <p:ph idx="1"/>
          </p:nvPr>
        </p:nvSpPr>
        <p:spPr>
          <a:xfrm>
            <a:off x="6810166" y="3674041"/>
            <a:ext cx="4559964" cy="2235330"/>
          </a:xfrm>
        </p:spPr>
        <p:txBody>
          <a:bodyPr>
            <a:normAutofit/>
          </a:bodyPr>
          <a:lstStyle/>
          <a:p>
            <a:pPr marL="0" indent="0">
              <a:buNone/>
            </a:pPr>
            <a:r>
              <a:rPr lang="en-US" sz="2000" dirty="0">
                <a:solidFill>
                  <a:schemeClr val="tx1">
                    <a:lumMod val="85000"/>
                    <a:lumOff val="15000"/>
                  </a:schemeClr>
                </a:solidFill>
              </a:rPr>
              <a:t>Note on LISP syntax:</a:t>
            </a:r>
          </a:p>
          <a:p>
            <a:pPr marL="0" indent="0">
              <a:buNone/>
            </a:pPr>
            <a:r>
              <a:rPr lang="en-US" sz="2000" dirty="0">
                <a:solidFill>
                  <a:schemeClr val="tx1">
                    <a:lumMod val="85000"/>
                    <a:lumOff val="15000"/>
                  </a:schemeClr>
                </a:solidFill>
              </a:rPr>
              <a:t>Calling a function</a:t>
            </a:r>
          </a:p>
          <a:p>
            <a:pPr marL="0" indent="0">
              <a:buNone/>
            </a:pPr>
            <a:r>
              <a:rPr lang="en-US" sz="2000" dirty="0">
                <a:solidFill>
                  <a:schemeClr val="tx1">
                    <a:lumMod val="85000"/>
                    <a:lumOff val="15000"/>
                  </a:schemeClr>
                </a:solidFill>
              </a:rPr>
              <a:t>(&lt;</a:t>
            </a:r>
            <a:r>
              <a:rPr lang="en-US" sz="2000" i="1" dirty="0">
                <a:solidFill>
                  <a:schemeClr val="tx1">
                    <a:lumMod val="85000"/>
                    <a:lumOff val="15000"/>
                  </a:schemeClr>
                </a:solidFill>
              </a:rPr>
              <a:t>function name</a:t>
            </a:r>
            <a:r>
              <a:rPr lang="en-US" sz="2000" dirty="0">
                <a:solidFill>
                  <a:schemeClr val="tx1">
                    <a:lumMod val="85000"/>
                    <a:lumOff val="15000"/>
                  </a:schemeClr>
                </a:solidFill>
              </a:rPr>
              <a:t>&gt; </a:t>
            </a:r>
            <a:r>
              <a:rPr lang="en-US" sz="2000" i="1" dirty="0">
                <a:solidFill>
                  <a:schemeClr val="tx1">
                    <a:lumMod val="85000"/>
                    <a:lumOff val="15000"/>
                  </a:schemeClr>
                </a:solidFill>
              </a:rPr>
              <a:t>arg1</a:t>
            </a:r>
            <a:r>
              <a:rPr lang="en-US" sz="2000" dirty="0">
                <a:solidFill>
                  <a:schemeClr val="tx1">
                    <a:lumMod val="85000"/>
                    <a:lumOff val="15000"/>
                  </a:schemeClr>
                </a:solidFill>
              </a:rPr>
              <a:t> </a:t>
            </a:r>
            <a:r>
              <a:rPr lang="en-US" sz="2000" i="1" dirty="0">
                <a:solidFill>
                  <a:schemeClr val="tx1">
                    <a:lumMod val="85000"/>
                    <a:lumOff val="15000"/>
                  </a:schemeClr>
                </a:solidFill>
              </a:rPr>
              <a:t>arg2</a:t>
            </a:r>
            <a:r>
              <a:rPr lang="en-US" sz="2000" dirty="0">
                <a:solidFill>
                  <a:schemeClr val="tx1">
                    <a:lumMod val="85000"/>
                    <a:lumOff val="15000"/>
                  </a:schemeClr>
                </a:solidFill>
              </a:rPr>
              <a:t> …)</a:t>
            </a:r>
          </a:p>
          <a:p>
            <a:pPr marL="0" indent="0">
              <a:buNone/>
            </a:pPr>
            <a:r>
              <a:rPr lang="en-US" sz="2000" dirty="0">
                <a:solidFill>
                  <a:schemeClr val="tx1">
                    <a:lumMod val="85000"/>
                    <a:lumOff val="15000"/>
                  </a:schemeClr>
                </a:solidFill>
              </a:rPr>
              <a:t>Symbol syntax</a:t>
            </a:r>
          </a:p>
          <a:p>
            <a:pPr marL="0" indent="0">
              <a:buNone/>
            </a:pPr>
            <a:r>
              <a:rPr lang="en-US" sz="2000" dirty="0">
                <a:solidFill>
                  <a:schemeClr val="tx1">
                    <a:lumMod val="85000"/>
                    <a:lumOff val="15000"/>
                  </a:schemeClr>
                </a:solidFill>
              </a:rPr>
              <a:t>`&lt;</a:t>
            </a:r>
            <a:r>
              <a:rPr lang="en-US" sz="2000" i="1" dirty="0">
                <a:solidFill>
                  <a:schemeClr val="tx1">
                    <a:lumMod val="85000"/>
                    <a:lumOff val="15000"/>
                  </a:schemeClr>
                </a:solidFill>
              </a:rPr>
              <a:t>symbol</a:t>
            </a:r>
            <a:r>
              <a:rPr lang="en-US" sz="2000" dirty="0">
                <a:solidFill>
                  <a:schemeClr val="tx1">
                    <a:lumMod val="85000"/>
                    <a:lumOff val="15000"/>
                  </a:schemeClr>
                </a:solidFill>
              </a:rPr>
              <a:t>&gt; also ‘&lt;</a:t>
            </a:r>
            <a:r>
              <a:rPr lang="en-US" sz="2000" i="1" dirty="0">
                <a:solidFill>
                  <a:schemeClr val="tx1">
                    <a:lumMod val="85000"/>
                    <a:lumOff val="15000"/>
                  </a:schemeClr>
                </a:solidFill>
              </a:rPr>
              <a:t>symbol</a:t>
            </a:r>
            <a:r>
              <a:rPr lang="en-US" sz="2000" dirty="0">
                <a:solidFill>
                  <a:schemeClr val="tx1">
                    <a:lumMod val="85000"/>
                    <a:lumOff val="15000"/>
                  </a:schemeClr>
                </a:solidFill>
              </a:rPr>
              <a:t>&gt;</a:t>
            </a:r>
          </a:p>
          <a:p>
            <a:endParaRPr lang="en-US" sz="2000" dirty="0">
              <a:solidFill>
                <a:schemeClr val="tx1">
                  <a:lumMod val="85000"/>
                  <a:lumOff val="15000"/>
                </a:schemeClr>
              </a:solidFill>
            </a:endParaRPr>
          </a:p>
        </p:txBody>
      </p:sp>
      <p:pic>
        <p:nvPicPr>
          <p:cNvPr id="8" name="Picture 7">
            <a:extLst>
              <a:ext uri="{FF2B5EF4-FFF2-40B4-BE49-F238E27FC236}">
                <a16:creationId xmlns:a16="http://schemas.microsoft.com/office/drawing/2014/main" id="{83757A55-63A8-9814-9A4F-B34D46F59A49}"/>
              </a:ext>
            </a:extLst>
          </p:cNvPr>
          <p:cNvPicPr>
            <a:picLocks noChangeAspect="1"/>
          </p:cNvPicPr>
          <p:nvPr/>
        </p:nvPicPr>
        <p:blipFill>
          <a:blip r:embed="rId2">
            <a:extLst>
              <a:ext uri="{28A0092B-C50C-407E-A947-70E740481C1C}">
                <a14:useLocalDpi xmlns:a14="http://schemas.microsoft.com/office/drawing/2010/main" val="0"/>
              </a:ext>
            </a:extLst>
          </a:blip>
          <a:srcRect t="3416" b="3416"/>
          <a:stretch/>
        </p:blipFill>
        <p:spPr>
          <a:xfrm>
            <a:off x="560240" y="3766895"/>
            <a:ext cx="3820629" cy="2142476"/>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F23BE957-F812-8D17-5BE4-21FE04FC6891}"/>
              </a:ext>
            </a:extLst>
          </p:cNvPr>
          <p:cNvPicPr>
            <a:picLocks noChangeAspect="1"/>
          </p:cNvPicPr>
          <p:nvPr/>
        </p:nvPicPr>
        <p:blipFill>
          <a:blip r:embed="rId3"/>
          <a:stretch>
            <a:fillRect/>
          </a:stretch>
        </p:blipFill>
        <p:spPr>
          <a:xfrm>
            <a:off x="6771389" y="1191887"/>
            <a:ext cx="4086225" cy="1533525"/>
          </a:xfrm>
          <a:prstGeom prst="rect">
            <a:avLst/>
          </a:prstGeom>
        </p:spPr>
      </p:pic>
      <p:sp>
        <p:nvSpPr>
          <p:cNvPr id="10" name="TextBox 9">
            <a:extLst>
              <a:ext uri="{FF2B5EF4-FFF2-40B4-BE49-F238E27FC236}">
                <a16:creationId xmlns:a16="http://schemas.microsoft.com/office/drawing/2014/main" id="{EE1B7669-7901-CA3D-492A-1E893D7AB2D8}"/>
              </a:ext>
            </a:extLst>
          </p:cNvPr>
          <p:cNvSpPr txBox="1"/>
          <p:nvPr/>
        </p:nvSpPr>
        <p:spPr>
          <a:xfrm>
            <a:off x="10232571" y="6399453"/>
            <a:ext cx="1959429" cy="370114"/>
          </a:xfrm>
          <a:prstGeom prst="rect">
            <a:avLst/>
          </a:prstGeom>
          <a:noFill/>
        </p:spPr>
        <p:txBody>
          <a:bodyPr wrap="square" rtlCol="0">
            <a:spAutoFit/>
          </a:bodyPr>
          <a:lstStyle/>
          <a:p>
            <a:pPr algn="ctr"/>
            <a:r>
              <a:rPr lang="en-US" b="1" dirty="0"/>
              <a:t>COST: 2 ROWS</a:t>
            </a:r>
          </a:p>
        </p:txBody>
      </p:sp>
      <p:pic>
        <p:nvPicPr>
          <p:cNvPr id="3" name="Picture 2">
            <a:extLst>
              <a:ext uri="{FF2B5EF4-FFF2-40B4-BE49-F238E27FC236}">
                <a16:creationId xmlns:a16="http://schemas.microsoft.com/office/drawing/2014/main" id="{6BEBB289-993B-E664-15F8-4C3F26116D7E}"/>
              </a:ext>
            </a:extLst>
          </p:cNvPr>
          <p:cNvPicPr>
            <a:picLocks noChangeAspect="1"/>
          </p:cNvPicPr>
          <p:nvPr/>
        </p:nvPicPr>
        <p:blipFill>
          <a:blip r:embed="rId4"/>
          <a:stretch>
            <a:fillRect/>
          </a:stretch>
        </p:blipFill>
        <p:spPr>
          <a:xfrm>
            <a:off x="6764522" y="2842539"/>
            <a:ext cx="2828925" cy="714375"/>
          </a:xfrm>
          <a:prstGeom prst="rect">
            <a:avLst/>
          </a:prstGeom>
        </p:spPr>
      </p:pic>
    </p:spTree>
    <p:extLst>
      <p:ext uri="{BB962C8B-B14F-4D97-AF65-F5344CB8AC3E}">
        <p14:creationId xmlns:p14="http://schemas.microsoft.com/office/powerpoint/2010/main" val="315880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C91405-89B2-8DCD-4FE4-C358BB6BD4E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FCCFF69-C78A-733B-0216-A61EED281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2E23B83-5AB6-DEB7-A587-843C9A861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BA6F44C-FAE6-0B5C-7D6C-2D2864DCD37E}"/>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Making a basic </a:t>
            </a:r>
            <a:r>
              <a:rPr lang="en-US" b="1" dirty="0">
                <a:solidFill>
                  <a:schemeClr val="tx1">
                    <a:lumMod val="85000"/>
                    <a:lumOff val="15000"/>
                  </a:schemeClr>
                </a:solidFill>
              </a:rPr>
              <a:t>resistance</a:t>
            </a:r>
            <a:r>
              <a:rPr lang="en-US" dirty="0">
                <a:solidFill>
                  <a:schemeClr val="tx1">
                    <a:lumMod val="85000"/>
                    <a:lumOff val="15000"/>
                  </a:schemeClr>
                </a:solidFill>
              </a:rPr>
              <a:t> measurement</a:t>
            </a:r>
          </a:p>
        </p:txBody>
      </p:sp>
      <p:pic>
        <p:nvPicPr>
          <p:cNvPr id="3" name="Picture 2">
            <a:extLst>
              <a:ext uri="{FF2B5EF4-FFF2-40B4-BE49-F238E27FC236}">
                <a16:creationId xmlns:a16="http://schemas.microsoft.com/office/drawing/2014/main" id="{56DE57B9-8497-80F5-30C6-093AAB242922}"/>
              </a:ext>
            </a:extLst>
          </p:cNvPr>
          <p:cNvPicPr>
            <a:picLocks noChangeAspect="1"/>
          </p:cNvPicPr>
          <p:nvPr/>
        </p:nvPicPr>
        <p:blipFill>
          <a:blip r:embed="rId2"/>
          <a:stretch>
            <a:fillRect/>
          </a:stretch>
        </p:blipFill>
        <p:spPr>
          <a:xfrm>
            <a:off x="6689746" y="978112"/>
            <a:ext cx="4067741" cy="1664894"/>
          </a:xfrm>
          <a:prstGeom prst="rect">
            <a:avLst/>
          </a:prstGeom>
        </p:spPr>
      </p:pic>
      <p:pic>
        <p:nvPicPr>
          <p:cNvPr id="7" name="Picture 6">
            <a:extLst>
              <a:ext uri="{FF2B5EF4-FFF2-40B4-BE49-F238E27FC236}">
                <a16:creationId xmlns:a16="http://schemas.microsoft.com/office/drawing/2014/main" id="{E4821156-2A1B-7C8C-F680-FD3160B742B4}"/>
              </a:ext>
            </a:extLst>
          </p:cNvPr>
          <p:cNvPicPr>
            <a:picLocks noChangeAspect="1"/>
          </p:cNvPicPr>
          <p:nvPr/>
        </p:nvPicPr>
        <p:blipFill>
          <a:blip r:embed="rId3"/>
          <a:stretch>
            <a:fillRect/>
          </a:stretch>
        </p:blipFill>
        <p:spPr>
          <a:xfrm>
            <a:off x="225413" y="4005914"/>
            <a:ext cx="11738583" cy="1771239"/>
          </a:xfrm>
          <a:prstGeom prst="rect">
            <a:avLst/>
          </a:prstGeom>
          <a:ln w="88900" cap="sq" cmpd="thickThin">
            <a:solidFill>
              <a:srgbClr val="000000"/>
            </a:solidFill>
            <a:prstDash val="solid"/>
            <a:miter lim="800000"/>
          </a:ln>
          <a:effectLst>
            <a:innerShdw blurRad="76200">
              <a:srgbClr val="000000"/>
            </a:innerShdw>
          </a:effectLst>
        </p:spPr>
      </p:pic>
      <p:pic>
        <p:nvPicPr>
          <p:cNvPr id="19" name="Picture 18">
            <a:extLst>
              <a:ext uri="{FF2B5EF4-FFF2-40B4-BE49-F238E27FC236}">
                <a16:creationId xmlns:a16="http://schemas.microsoft.com/office/drawing/2014/main" id="{5E7D70E3-E1FB-0425-5D4A-B7E5FDBBFE8C}"/>
              </a:ext>
            </a:extLst>
          </p:cNvPr>
          <p:cNvPicPr>
            <a:picLocks noChangeAspect="1"/>
          </p:cNvPicPr>
          <p:nvPr/>
        </p:nvPicPr>
        <p:blipFill>
          <a:blip r:embed="rId4"/>
          <a:stretch>
            <a:fillRect/>
          </a:stretch>
        </p:blipFill>
        <p:spPr>
          <a:xfrm>
            <a:off x="6689746" y="2933935"/>
            <a:ext cx="4124325" cy="781050"/>
          </a:xfrm>
          <a:prstGeom prst="rect">
            <a:avLst/>
          </a:prstGeom>
        </p:spPr>
      </p:pic>
      <p:sp>
        <p:nvSpPr>
          <p:cNvPr id="20" name="TextBox 19">
            <a:extLst>
              <a:ext uri="{FF2B5EF4-FFF2-40B4-BE49-F238E27FC236}">
                <a16:creationId xmlns:a16="http://schemas.microsoft.com/office/drawing/2014/main" id="{33A581A4-4780-4CAD-1FA5-1AC47D01B028}"/>
              </a:ext>
            </a:extLst>
          </p:cNvPr>
          <p:cNvSpPr txBox="1"/>
          <p:nvPr/>
        </p:nvSpPr>
        <p:spPr>
          <a:xfrm>
            <a:off x="10232571" y="6399453"/>
            <a:ext cx="1959429" cy="370114"/>
          </a:xfrm>
          <a:prstGeom prst="rect">
            <a:avLst/>
          </a:prstGeom>
          <a:noFill/>
        </p:spPr>
        <p:txBody>
          <a:bodyPr wrap="square" rtlCol="0">
            <a:spAutoFit/>
          </a:bodyPr>
          <a:lstStyle/>
          <a:p>
            <a:pPr algn="ctr"/>
            <a:r>
              <a:rPr lang="en-US" b="1" dirty="0"/>
              <a:t>COST: 2 ROWS</a:t>
            </a:r>
          </a:p>
        </p:txBody>
      </p:sp>
    </p:spTree>
    <p:extLst>
      <p:ext uri="{BB962C8B-B14F-4D97-AF65-F5344CB8AC3E}">
        <p14:creationId xmlns:p14="http://schemas.microsoft.com/office/powerpoint/2010/main" val="363412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360C35-A554-F8C1-2C2B-CE4466AD8A6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9DE9ECA-CA02-0AA1-AAAF-794865106F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BDAA0CC-A631-1037-17CC-2A0F359A1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213B922D-13CE-7BDE-0ABE-0F6BFC28E27D}"/>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Applying a </a:t>
            </a:r>
            <a:r>
              <a:rPr lang="en-US" b="1" dirty="0">
                <a:solidFill>
                  <a:schemeClr val="tx1">
                    <a:lumMod val="85000"/>
                    <a:lumOff val="15000"/>
                  </a:schemeClr>
                </a:solidFill>
              </a:rPr>
              <a:t>voltage signal</a:t>
            </a:r>
          </a:p>
        </p:txBody>
      </p:sp>
      <p:pic>
        <p:nvPicPr>
          <p:cNvPr id="10" name="Picture 9">
            <a:extLst>
              <a:ext uri="{FF2B5EF4-FFF2-40B4-BE49-F238E27FC236}">
                <a16:creationId xmlns:a16="http://schemas.microsoft.com/office/drawing/2014/main" id="{DA8F54F6-AEA5-DD8F-1A70-BAEE44B744FE}"/>
              </a:ext>
            </a:extLst>
          </p:cNvPr>
          <p:cNvPicPr>
            <a:picLocks noChangeAspect="1"/>
          </p:cNvPicPr>
          <p:nvPr/>
        </p:nvPicPr>
        <p:blipFill>
          <a:blip r:embed="rId2"/>
          <a:stretch>
            <a:fillRect/>
          </a:stretch>
        </p:blipFill>
        <p:spPr>
          <a:xfrm>
            <a:off x="164806" y="3965153"/>
            <a:ext cx="11862388" cy="1830142"/>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19C7F923-1B8E-E417-6B79-733FE982F963}"/>
              </a:ext>
            </a:extLst>
          </p:cNvPr>
          <p:cNvPicPr>
            <a:picLocks noChangeAspect="1"/>
          </p:cNvPicPr>
          <p:nvPr/>
        </p:nvPicPr>
        <p:blipFill>
          <a:blip r:embed="rId3"/>
          <a:stretch>
            <a:fillRect/>
          </a:stretch>
        </p:blipFill>
        <p:spPr>
          <a:xfrm>
            <a:off x="6689746" y="978112"/>
            <a:ext cx="4638675" cy="895350"/>
          </a:xfrm>
          <a:prstGeom prst="rect">
            <a:avLst/>
          </a:prstGeom>
        </p:spPr>
      </p:pic>
      <p:pic>
        <p:nvPicPr>
          <p:cNvPr id="12" name="Picture 11">
            <a:extLst>
              <a:ext uri="{FF2B5EF4-FFF2-40B4-BE49-F238E27FC236}">
                <a16:creationId xmlns:a16="http://schemas.microsoft.com/office/drawing/2014/main" id="{F59650E2-0216-A281-2DF4-7D474067A3E1}"/>
              </a:ext>
            </a:extLst>
          </p:cNvPr>
          <p:cNvPicPr>
            <a:picLocks noChangeAspect="1"/>
          </p:cNvPicPr>
          <p:nvPr/>
        </p:nvPicPr>
        <p:blipFill>
          <a:blip r:embed="rId4"/>
          <a:stretch>
            <a:fillRect/>
          </a:stretch>
        </p:blipFill>
        <p:spPr>
          <a:xfrm>
            <a:off x="6699640" y="2616698"/>
            <a:ext cx="4086225" cy="571500"/>
          </a:xfrm>
          <a:prstGeom prst="rect">
            <a:avLst/>
          </a:prstGeom>
        </p:spPr>
      </p:pic>
      <p:sp>
        <p:nvSpPr>
          <p:cNvPr id="13" name="TextBox 12">
            <a:extLst>
              <a:ext uri="{FF2B5EF4-FFF2-40B4-BE49-F238E27FC236}">
                <a16:creationId xmlns:a16="http://schemas.microsoft.com/office/drawing/2014/main" id="{F664A0B1-14B4-76D1-41B9-690B87EC78EC}"/>
              </a:ext>
            </a:extLst>
          </p:cNvPr>
          <p:cNvSpPr txBox="1"/>
          <p:nvPr/>
        </p:nvSpPr>
        <p:spPr>
          <a:xfrm>
            <a:off x="10232571" y="6399453"/>
            <a:ext cx="1959429" cy="370114"/>
          </a:xfrm>
          <a:prstGeom prst="rect">
            <a:avLst/>
          </a:prstGeom>
          <a:noFill/>
        </p:spPr>
        <p:txBody>
          <a:bodyPr wrap="square" rtlCol="0">
            <a:spAutoFit/>
          </a:bodyPr>
          <a:lstStyle/>
          <a:p>
            <a:pPr algn="ctr"/>
            <a:r>
              <a:rPr lang="en-US" b="1" dirty="0"/>
              <a:t>COST: 1 ROW</a:t>
            </a:r>
          </a:p>
        </p:txBody>
      </p:sp>
    </p:spTree>
    <p:extLst>
      <p:ext uri="{BB962C8B-B14F-4D97-AF65-F5344CB8AC3E}">
        <p14:creationId xmlns:p14="http://schemas.microsoft.com/office/powerpoint/2010/main" val="220882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EF51F9-70D5-5968-3E01-DA28B2D5D8D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9D2D26-A6C1-B0C3-8DE2-8E04B5CE0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4BD846F-703C-D6CA-B1B6-F57125987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212A678-D8D5-F4AC-0FB9-62261A7F5CD0}"/>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Performing a </a:t>
            </a:r>
            <a:r>
              <a:rPr lang="en-US" b="1" dirty="0">
                <a:solidFill>
                  <a:schemeClr val="tx1">
                    <a:lumMod val="85000"/>
                    <a:lumOff val="15000"/>
                  </a:schemeClr>
                </a:solidFill>
              </a:rPr>
              <a:t>current measurement</a:t>
            </a:r>
            <a:br>
              <a:rPr lang="en-US" b="1" dirty="0">
                <a:solidFill>
                  <a:schemeClr val="tx1">
                    <a:lumMod val="85000"/>
                    <a:lumOff val="15000"/>
                  </a:schemeClr>
                </a:solidFill>
              </a:rPr>
            </a:br>
            <a:r>
              <a:rPr lang="en-US" dirty="0">
                <a:solidFill>
                  <a:schemeClr val="tx1">
                    <a:lumMod val="85000"/>
                    <a:lumOff val="15000"/>
                  </a:schemeClr>
                </a:solidFill>
              </a:rPr>
              <a:t>(not used for Tiger)</a:t>
            </a:r>
          </a:p>
        </p:txBody>
      </p:sp>
      <p:pic>
        <p:nvPicPr>
          <p:cNvPr id="3" name="Picture 2">
            <a:extLst>
              <a:ext uri="{FF2B5EF4-FFF2-40B4-BE49-F238E27FC236}">
                <a16:creationId xmlns:a16="http://schemas.microsoft.com/office/drawing/2014/main" id="{D7027E9A-A1C7-7B47-AD04-AE4433183A8B}"/>
              </a:ext>
            </a:extLst>
          </p:cNvPr>
          <p:cNvPicPr>
            <a:picLocks noChangeAspect="1"/>
          </p:cNvPicPr>
          <p:nvPr/>
        </p:nvPicPr>
        <p:blipFill>
          <a:blip r:embed="rId2"/>
          <a:stretch>
            <a:fillRect/>
          </a:stretch>
        </p:blipFill>
        <p:spPr>
          <a:xfrm>
            <a:off x="5464628" y="3768851"/>
            <a:ext cx="5775069" cy="2431375"/>
          </a:xfrm>
          <a:prstGeom prst="rect">
            <a:avLst/>
          </a:prstGeom>
        </p:spPr>
      </p:pic>
      <p:pic>
        <p:nvPicPr>
          <p:cNvPr id="7" name="Picture 6">
            <a:extLst>
              <a:ext uri="{FF2B5EF4-FFF2-40B4-BE49-F238E27FC236}">
                <a16:creationId xmlns:a16="http://schemas.microsoft.com/office/drawing/2014/main" id="{2AC64A10-3DE4-562A-5DA4-FF9F7DDCCE29}"/>
              </a:ext>
            </a:extLst>
          </p:cNvPr>
          <p:cNvPicPr>
            <a:picLocks noChangeAspect="1"/>
          </p:cNvPicPr>
          <p:nvPr/>
        </p:nvPicPr>
        <p:blipFill>
          <a:blip r:embed="rId3"/>
          <a:stretch>
            <a:fillRect/>
          </a:stretch>
        </p:blipFill>
        <p:spPr>
          <a:xfrm>
            <a:off x="6639589" y="1098807"/>
            <a:ext cx="3828609" cy="1016854"/>
          </a:xfrm>
          <a:prstGeom prst="rect">
            <a:avLst/>
          </a:prstGeom>
        </p:spPr>
      </p:pic>
      <p:sp>
        <p:nvSpPr>
          <p:cNvPr id="8" name="TextBox 7">
            <a:extLst>
              <a:ext uri="{FF2B5EF4-FFF2-40B4-BE49-F238E27FC236}">
                <a16:creationId xmlns:a16="http://schemas.microsoft.com/office/drawing/2014/main" id="{188CF4C1-3FB7-D987-4687-2EED041F7344}"/>
              </a:ext>
            </a:extLst>
          </p:cNvPr>
          <p:cNvSpPr txBox="1"/>
          <p:nvPr/>
        </p:nvSpPr>
        <p:spPr>
          <a:xfrm>
            <a:off x="10232571" y="6399453"/>
            <a:ext cx="1959429" cy="370114"/>
          </a:xfrm>
          <a:prstGeom prst="rect">
            <a:avLst/>
          </a:prstGeom>
          <a:noFill/>
        </p:spPr>
        <p:txBody>
          <a:bodyPr wrap="square" rtlCol="0">
            <a:spAutoFit/>
          </a:bodyPr>
          <a:lstStyle/>
          <a:p>
            <a:pPr algn="ctr"/>
            <a:r>
              <a:rPr lang="en-US" b="1" dirty="0"/>
              <a:t>COST: 3 ROWS</a:t>
            </a:r>
          </a:p>
        </p:txBody>
      </p:sp>
      <p:pic>
        <p:nvPicPr>
          <p:cNvPr id="5" name="Picture 4">
            <a:extLst>
              <a:ext uri="{FF2B5EF4-FFF2-40B4-BE49-F238E27FC236}">
                <a16:creationId xmlns:a16="http://schemas.microsoft.com/office/drawing/2014/main" id="{85ABCE8A-26B7-2083-080B-0257A753EF6B}"/>
              </a:ext>
            </a:extLst>
          </p:cNvPr>
          <p:cNvPicPr>
            <a:picLocks noChangeAspect="1"/>
          </p:cNvPicPr>
          <p:nvPr/>
        </p:nvPicPr>
        <p:blipFill>
          <a:blip r:embed="rId4"/>
          <a:stretch>
            <a:fillRect/>
          </a:stretch>
        </p:blipFill>
        <p:spPr>
          <a:xfrm>
            <a:off x="5337546" y="3214467"/>
            <a:ext cx="6432696" cy="3184986"/>
          </a:xfrm>
          <a:prstGeom prst="rect">
            <a:avLst/>
          </a:prstGeom>
        </p:spPr>
      </p:pic>
    </p:spTree>
    <p:extLst>
      <p:ext uri="{BB962C8B-B14F-4D97-AF65-F5344CB8AC3E}">
        <p14:creationId xmlns:p14="http://schemas.microsoft.com/office/powerpoint/2010/main" val="244621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3A0200-7BB3-B9BC-A053-19408C69D293}"/>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63F8748-4038-36C5-0164-C136A1690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FB88832-C309-FE50-16D8-485421F12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3">
            <a:extLst>
              <a:ext uri="{FF2B5EF4-FFF2-40B4-BE49-F238E27FC236}">
                <a16:creationId xmlns:a16="http://schemas.microsoft.com/office/drawing/2014/main" id="{7FD02E17-8A40-0EEC-83D3-FC4C5FCEDB9D}"/>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Overview: Slot types</a:t>
            </a:r>
          </a:p>
        </p:txBody>
      </p:sp>
      <p:sp>
        <p:nvSpPr>
          <p:cNvPr id="10" name="Content Placeholder 4">
            <a:extLst>
              <a:ext uri="{FF2B5EF4-FFF2-40B4-BE49-F238E27FC236}">
                <a16:creationId xmlns:a16="http://schemas.microsoft.com/office/drawing/2014/main" id="{CCB889E7-6B43-E6D9-C09A-886EC8C2C69D}"/>
              </a:ext>
            </a:extLst>
          </p:cNvPr>
          <p:cNvSpPr>
            <a:spLocks noGrp="1"/>
          </p:cNvSpPr>
          <p:nvPr>
            <p:ph idx="1"/>
          </p:nvPr>
        </p:nvSpPr>
        <p:spPr>
          <a:xfrm>
            <a:off x="6096000" y="896469"/>
            <a:ext cx="5353318" cy="3585220"/>
          </a:xfrm>
        </p:spPr>
        <p:txBody>
          <a:bodyPr>
            <a:normAutofit lnSpcReduction="10000"/>
          </a:bodyPr>
          <a:lstStyle/>
          <a:p>
            <a:endParaRPr lang="en-US" sz="2000" dirty="0"/>
          </a:p>
          <a:p>
            <a:r>
              <a:rPr lang="en-US" sz="2000" dirty="0"/>
              <a:t>PXI was based on PCI</a:t>
            </a:r>
          </a:p>
          <a:p>
            <a:r>
              <a:rPr lang="en-US" sz="2000" dirty="0"/>
              <a:t>PXIe is based on PCIe</a:t>
            </a:r>
          </a:p>
          <a:p>
            <a:r>
              <a:rPr lang="en-US" sz="2000" dirty="0"/>
              <a:t>PXI-H hybrid slot supports both PXIe and PXI</a:t>
            </a:r>
          </a:p>
          <a:p>
            <a:r>
              <a:rPr lang="en-US" sz="2000" dirty="0"/>
              <a:t>PXIe did not obsolete PXI – both still used</a:t>
            </a:r>
          </a:p>
          <a:p>
            <a:r>
              <a:rPr lang="en-US" sz="2000" dirty="0"/>
              <a:t>PXIe is used for high-speed measurements</a:t>
            </a:r>
          </a:p>
          <a:p>
            <a:r>
              <a:rPr lang="en-US" sz="2000" dirty="0"/>
              <a:t>Physical size</a:t>
            </a:r>
          </a:p>
          <a:p>
            <a:pPr lvl="1"/>
            <a:r>
              <a:rPr lang="en-US" sz="1600" dirty="0"/>
              <a:t>3U</a:t>
            </a:r>
          </a:p>
          <a:p>
            <a:pPr lvl="1"/>
            <a:r>
              <a:rPr lang="en-US" sz="1600" dirty="0"/>
              <a:t>6U</a:t>
            </a:r>
          </a:p>
          <a:p>
            <a:pPr lvl="1"/>
            <a:r>
              <a:rPr lang="en-US" sz="1600" dirty="0"/>
              <a:t>May take up multiple slots</a:t>
            </a:r>
          </a:p>
        </p:txBody>
      </p:sp>
      <p:pic>
        <p:nvPicPr>
          <p:cNvPr id="13" name="Picture 12">
            <a:extLst>
              <a:ext uri="{FF2B5EF4-FFF2-40B4-BE49-F238E27FC236}">
                <a16:creationId xmlns:a16="http://schemas.microsoft.com/office/drawing/2014/main" id="{F33A7E8D-AACE-4E45-A5FF-59C04D82A73A}"/>
              </a:ext>
            </a:extLst>
          </p:cNvPr>
          <p:cNvPicPr>
            <a:picLocks noChangeAspect="1"/>
          </p:cNvPicPr>
          <p:nvPr/>
        </p:nvPicPr>
        <p:blipFill>
          <a:blip r:embed="rId3"/>
          <a:stretch>
            <a:fillRect/>
          </a:stretch>
        </p:blipFill>
        <p:spPr>
          <a:xfrm>
            <a:off x="4383110" y="4591572"/>
            <a:ext cx="7808890" cy="1766297"/>
          </a:xfrm>
          <a:prstGeom prst="rect">
            <a:avLst/>
          </a:prstGeom>
        </p:spPr>
      </p:pic>
    </p:spTree>
    <p:extLst>
      <p:ext uri="{BB962C8B-B14F-4D97-AF65-F5344CB8AC3E}">
        <p14:creationId xmlns:p14="http://schemas.microsoft.com/office/powerpoint/2010/main" val="219293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BD0ED7-1E03-6F4D-8ED2-BA399976DC4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C6E9C4-CABB-3465-B011-C52C2ACE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3101911-C127-8500-85E1-53CCA4C89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CA3EDC3-32EE-B3AA-2276-83981C8689ED}"/>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Test language</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4AD86401-E556-4D0F-0561-F2393CBB63C2}"/>
              </a:ext>
            </a:extLst>
          </p:cNvPr>
          <p:cNvSpPr>
            <a:spLocks noGrp="1"/>
          </p:cNvSpPr>
          <p:nvPr>
            <p:ph idx="1"/>
          </p:nvPr>
        </p:nvSpPr>
        <p:spPr>
          <a:xfrm>
            <a:off x="6096000" y="896469"/>
            <a:ext cx="4957667" cy="3613186"/>
          </a:xfrm>
        </p:spPr>
        <p:txBody>
          <a:bodyPr>
            <a:normAutofit/>
          </a:bodyPr>
          <a:lstStyle/>
          <a:p>
            <a:r>
              <a:rPr lang="en-US" sz="2000" b="1" dirty="0">
                <a:solidFill>
                  <a:schemeClr val="tx1">
                    <a:lumMod val="85000"/>
                    <a:lumOff val="15000"/>
                  </a:schemeClr>
                </a:solidFill>
              </a:rPr>
              <a:t>connect </a:t>
            </a:r>
            <a:r>
              <a:rPr lang="en-US" sz="2000" dirty="0">
                <a:solidFill>
                  <a:schemeClr val="tx1">
                    <a:lumMod val="85000"/>
                    <a:lumOff val="15000"/>
                  </a:schemeClr>
                </a:solidFill>
              </a:rPr>
              <a:t>two nodes </a:t>
            </a:r>
            <a:r>
              <a:rPr lang="en-US" sz="2000" b="1" dirty="0">
                <a:solidFill>
                  <a:schemeClr val="tx1">
                    <a:lumMod val="85000"/>
                    <a:lumOff val="15000"/>
                  </a:schemeClr>
                </a:solidFill>
              </a:rPr>
              <a:t>a</a:t>
            </a:r>
            <a:r>
              <a:rPr lang="en-US" sz="2000" dirty="0">
                <a:solidFill>
                  <a:schemeClr val="tx1">
                    <a:lumMod val="85000"/>
                    <a:lumOff val="15000"/>
                  </a:schemeClr>
                </a:solidFill>
              </a:rPr>
              <a:t> and </a:t>
            </a:r>
            <a:r>
              <a:rPr lang="en-US" sz="2000" b="1" dirty="0">
                <a:solidFill>
                  <a:schemeClr val="tx1">
                    <a:lumMod val="85000"/>
                    <a:lumOff val="15000"/>
                  </a:schemeClr>
                </a:solidFill>
              </a:rPr>
              <a:t>b</a:t>
            </a:r>
            <a:r>
              <a:rPr lang="en-US" sz="2000" dirty="0">
                <a:solidFill>
                  <a:schemeClr val="tx1">
                    <a:lumMod val="85000"/>
                    <a:lumOff val="15000"/>
                  </a:schemeClr>
                </a:solidFill>
              </a:rPr>
              <a:t> together</a:t>
            </a:r>
          </a:p>
          <a:p>
            <a:r>
              <a:rPr lang="en-US" sz="2000" dirty="0">
                <a:solidFill>
                  <a:schemeClr val="tx1">
                    <a:lumMod val="85000"/>
                    <a:lumOff val="15000"/>
                  </a:schemeClr>
                </a:solidFill>
              </a:rPr>
              <a:t>measure </a:t>
            </a:r>
            <a:r>
              <a:rPr lang="en-US" sz="2000" b="1" dirty="0">
                <a:solidFill>
                  <a:schemeClr val="tx1">
                    <a:lumMod val="85000"/>
                    <a:lumOff val="15000"/>
                  </a:schemeClr>
                </a:solidFill>
              </a:rPr>
              <a:t>voltage</a:t>
            </a:r>
            <a:r>
              <a:rPr lang="en-US" sz="2000" dirty="0">
                <a:solidFill>
                  <a:schemeClr val="tx1">
                    <a:lumMod val="85000"/>
                    <a:lumOff val="15000"/>
                  </a:schemeClr>
                </a:solidFill>
              </a:rPr>
              <a:t> between </a:t>
            </a:r>
            <a:r>
              <a:rPr lang="en-US" sz="2000" b="1" dirty="0">
                <a:solidFill>
                  <a:schemeClr val="tx1">
                    <a:lumMod val="85000"/>
                    <a:lumOff val="15000"/>
                  </a:schemeClr>
                </a:solidFill>
              </a:rPr>
              <a:t>a</a:t>
            </a:r>
            <a:r>
              <a:rPr lang="en-US" sz="2000" dirty="0">
                <a:solidFill>
                  <a:schemeClr val="tx1">
                    <a:lumMod val="85000"/>
                    <a:lumOff val="15000"/>
                  </a:schemeClr>
                </a:solidFill>
              </a:rPr>
              <a:t> and </a:t>
            </a:r>
            <a:r>
              <a:rPr lang="en-US" sz="2000" b="1" dirty="0">
                <a:solidFill>
                  <a:schemeClr val="tx1">
                    <a:lumMod val="85000"/>
                    <a:lumOff val="15000"/>
                  </a:schemeClr>
                </a:solidFill>
              </a:rPr>
              <a:t>b </a:t>
            </a:r>
            <a:r>
              <a:rPr lang="en-US" sz="2000" dirty="0">
                <a:solidFill>
                  <a:schemeClr val="tx1">
                    <a:lumMod val="85000"/>
                    <a:lumOff val="15000"/>
                  </a:schemeClr>
                </a:solidFill>
              </a:rPr>
              <a:t>nodes</a:t>
            </a:r>
          </a:p>
          <a:p>
            <a:r>
              <a:rPr lang="en-US" sz="2000" dirty="0">
                <a:solidFill>
                  <a:schemeClr val="tx1">
                    <a:lumMod val="85000"/>
                    <a:lumOff val="15000"/>
                  </a:schemeClr>
                </a:solidFill>
              </a:rPr>
              <a:t>measure</a:t>
            </a:r>
            <a:r>
              <a:rPr lang="en-US" sz="2000" b="1" dirty="0">
                <a:solidFill>
                  <a:schemeClr val="tx1">
                    <a:lumMod val="85000"/>
                    <a:lumOff val="15000"/>
                  </a:schemeClr>
                </a:solidFill>
              </a:rPr>
              <a:t> resistance </a:t>
            </a:r>
            <a:r>
              <a:rPr lang="en-US" sz="2000" dirty="0">
                <a:solidFill>
                  <a:schemeClr val="tx1">
                    <a:lumMod val="85000"/>
                    <a:lumOff val="15000"/>
                  </a:schemeClr>
                </a:solidFill>
              </a:rPr>
              <a:t>from</a:t>
            </a:r>
            <a:r>
              <a:rPr lang="en-US" sz="2000" b="1" dirty="0">
                <a:solidFill>
                  <a:schemeClr val="tx1">
                    <a:lumMod val="85000"/>
                    <a:lumOff val="15000"/>
                  </a:schemeClr>
                </a:solidFill>
              </a:rPr>
              <a:t> a </a:t>
            </a:r>
            <a:r>
              <a:rPr lang="en-US" sz="2000" dirty="0">
                <a:solidFill>
                  <a:schemeClr val="tx1">
                    <a:lumMod val="85000"/>
                    <a:lumOff val="15000"/>
                  </a:schemeClr>
                </a:solidFill>
              </a:rPr>
              <a:t>to</a:t>
            </a:r>
            <a:r>
              <a:rPr lang="en-US" sz="2000" b="1" dirty="0">
                <a:solidFill>
                  <a:schemeClr val="tx1">
                    <a:lumMod val="85000"/>
                    <a:lumOff val="15000"/>
                  </a:schemeClr>
                </a:solidFill>
              </a:rPr>
              <a:t> b</a:t>
            </a:r>
          </a:p>
          <a:p>
            <a:r>
              <a:rPr lang="en-US" sz="2000" b="1" dirty="0">
                <a:solidFill>
                  <a:schemeClr val="tx1">
                    <a:lumMod val="85000"/>
                    <a:lumOff val="15000"/>
                  </a:schemeClr>
                </a:solidFill>
              </a:rPr>
              <a:t>apply-voltage</a:t>
            </a:r>
            <a:r>
              <a:rPr lang="en-US" sz="2000" dirty="0">
                <a:solidFill>
                  <a:schemeClr val="tx1">
                    <a:lumMod val="85000"/>
                    <a:lumOff val="15000"/>
                  </a:schemeClr>
                </a:solidFill>
              </a:rPr>
              <a:t> </a:t>
            </a:r>
            <a:r>
              <a:rPr lang="en-US" sz="2000" b="1" dirty="0">
                <a:solidFill>
                  <a:schemeClr val="tx1">
                    <a:lumMod val="85000"/>
                    <a:lumOff val="15000"/>
                  </a:schemeClr>
                </a:solidFill>
              </a:rPr>
              <a:t>v</a:t>
            </a:r>
            <a:r>
              <a:rPr lang="en-US" sz="2000" dirty="0">
                <a:solidFill>
                  <a:schemeClr val="tx1">
                    <a:lumMod val="85000"/>
                    <a:lumOff val="15000"/>
                  </a:schemeClr>
                </a:solidFill>
              </a:rPr>
              <a:t> to node </a:t>
            </a:r>
            <a:r>
              <a:rPr lang="en-US" sz="2000" b="1" dirty="0">
                <a:solidFill>
                  <a:schemeClr val="tx1">
                    <a:lumMod val="85000"/>
                    <a:lumOff val="15000"/>
                  </a:schemeClr>
                </a:solidFill>
              </a:rPr>
              <a:t>a</a:t>
            </a:r>
          </a:p>
          <a:p>
            <a:pPr marL="0" indent="0">
              <a:buNone/>
            </a:pPr>
            <a:endParaRPr lang="en-US" sz="2000" dirty="0">
              <a:solidFill>
                <a:schemeClr val="tx1">
                  <a:lumMod val="85000"/>
                  <a:lumOff val="15000"/>
                </a:schemeClr>
              </a:solidFill>
            </a:endParaRPr>
          </a:p>
        </p:txBody>
      </p:sp>
      <p:graphicFrame>
        <p:nvGraphicFramePr>
          <p:cNvPr id="3" name="Table 2">
            <a:extLst>
              <a:ext uri="{FF2B5EF4-FFF2-40B4-BE49-F238E27FC236}">
                <a16:creationId xmlns:a16="http://schemas.microsoft.com/office/drawing/2014/main" id="{CDF8B08C-2F80-EECE-FEF3-92C25804FE38}"/>
              </a:ext>
            </a:extLst>
          </p:cNvPr>
          <p:cNvGraphicFramePr>
            <a:graphicFrameLocks noGrp="1"/>
          </p:cNvGraphicFramePr>
          <p:nvPr>
            <p:extLst>
              <p:ext uri="{D42A27DB-BD31-4B8C-83A1-F6EECF244321}">
                <p14:modId xmlns:p14="http://schemas.microsoft.com/office/powerpoint/2010/main" val="1247757051"/>
              </p:ext>
            </p:extLst>
          </p:nvPr>
        </p:nvGraphicFramePr>
        <p:xfrm>
          <a:off x="5154080" y="4015424"/>
          <a:ext cx="6431817" cy="2133600"/>
        </p:xfrm>
        <a:graphic>
          <a:graphicData uri="http://schemas.openxmlformats.org/drawingml/2006/table">
            <a:tbl>
              <a:tblPr firstRow="1" bandRow="1">
                <a:tableStyleId>{5202B0CA-FC54-4496-8BCA-5EF66A818D29}</a:tableStyleId>
              </a:tblPr>
              <a:tblGrid>
                <a:gridCol w="2143939">
                  <a:extLst>
                    <a:ext uri="{9D8B030D-6E8A-4147-A177-3AD203B41FA5}">
                      <a16:colId xmlns:a16="http://schemas.microsoft.com/office/drawing/2014/main" val="1064429256"/>
                    </a:ext>
                  </a:extLst>
                </a:gridCol>
                <a:gridCol w="2143939">
                  <a:extLst>
                    <a:ext uri="{9D8B030D-6E8A-4147-A177-3AD203B41FA5}">
                      <a16:colId xmlns:a16="http://schemas.microsoft.com/office/drawing/2014/main" val="3686023668"/>
                    </a:ext>
                  </a:extLst>
                </a:gridCol>
                <a:gridCol w="2143939">
                  <a:extLst>
                    <a:ext uri="{9D8B030D-6E8A-4147-A177-3AD203B41FA5}">
                      <a16:colId xmlns:a16="http://schemas.microsoft.com/office/drawing/2014/main" val="2444210571"/>
                    </a:ext>
                  </a:extLst>
                </a:gridCol>
              </a:tblGrid>
              <a:tr h="290264">
                <a:tc>
                  <a:txBody>
                    <a:bodyPr/>
                    <a:lstStyle/>
                    <a:p>
                      <a:pPr algn="ctr"/>
                      <a:r>
                        <a:rPr lang="en-US" sz="1400" dirty="0"/>
                        <a:t>Connectivity</a:t>
                      </a:r>
                    </a:p>
                  </a:txBody>
                  <a:tcPr/>
                </a:tc>
                <a:tc>
                  <a:txBody>
                    <a:bodyPr/>
                    <a:lstStyle/>
                    <a:p>
                      <a:pPr algn="ctr"/>
                      <a:r>
                        <a:rPr lang="en-US" sz="1400" dirty="0"/>
                        <a:t>Power</a:t>
                      </a:r>
                    </a:p>
                  </a:txBody>
                  <a:tcPr/>
                </a:tc>
                <a:tc>
                  <a:txBody>
                    <a:bodyPr/>
                    <a:lstStyle/>
                    <a:p>
                      <a:pPr algn="ctr"/>
                      <a:r>
                        <a:rPr lang="en-US" sz="1400" dirty="0"/>
                        <a:t>Measurement</a:t>
                      </a:r>
                    </a:p>
                  </a:txBody>
                  <a:tcPr/>
                </a:tc>
                <a:extLst>
                  <a:ext uri="{0D108BD9-81ED-4DB2-BD59-A6C34878D82A}">
                    <a16:rowId xmlns:a16="http://schemas.microsoft.com/office/drawing/2014/main" val="2045058871"/>
                  </a:ext>
                </a:extLst>
              </a:tr>
              <a:tr h="290264">
                <a:tc>
                  <a:txBody>
                    <a:bodyPr/>
                    <a:lstStyle/>
                    <a:p>
                      <a:pPr algn="ctr"/>
                      <a:r>
                        <a:rPr lang="en-US" sz="1400" b="1" dirty="0"/>
                        <a:t>(connect a b)</a:t>
                      </a:r>
                    </a:p>
                  </a:txBody>
                  <a:tcPr/>
                </a:tc>
                <a:tc>
                  <a:txBody>
                    <a:bodyPr/>
                    <a:lstStyle/>
                    <a:p>
                      <a:pPr algn="ctr"/>
                      <a:r>
                        <a:rPr lang="en-US" sz="1400" b="1" dirty="0"/>
                        <a:t>(power-supply-set rail v)</a:t>
                      </a:r>
                    </a:p>
                  </a:txBody>
                  <a:tcPr/>
                </a:tc>
                <a:tc>
                  <a:txBody>
                    <a:bodyPr/>
                    <a:lstStyle/>
                    <a:p>
                      <a:pPr algn="ctr"/>
                      <a:r>
                        <a:rPr lang="en-US" sz="1400" b="1" dirty="0"/>
                        <a:t>(dmm-v)</a:t>
                      </a:r>
                    </a:p>
                  </a:txBody>
                  <a:tcPr/>
                </a:tc>
                <a:extLst>
                  <a:ext uri="{0D108BD9-81ED-4DB2-BD59-A6C34878D82A}">
                    <a16:rowId xmlns:a16="http://schemas.microsoft.com/office/drawing/2014/main" val="1234342247"/>
                  </a:ext>
                </a:extLst>
              </a:tr>
              <a:tr h="290264">
                <a:tc>
                  <a:txBody>
                    <a:bodyPr/>
                    <a:lstStyle/>
                    <a:p>
                      <a:pPr algn="ctr"/>
                      <a:r>
                        <a:rPr lang="en-US" sz="1400" b="1" dirty="0"/>
                        <a:t>(disconnect a b)</a:t>
                      </a:r>
                    </a:p>
                  </a:txBody>
                  <a:tcPr/>
                </a:tc>
                <a:tc>
                  <a:txBody>
                    <a:bodyPr/>
                    <a:lstStyle/>
                    <a:p>
                      <a:pPr algn="ctr"/>
                      <a:r>
                        <a:rPr lang="en-US" sz="1400" b="1" dirty="0"/>
                        <a:t>(power-supply-on rail)</a:t>
                      </a:r>
                    </a:p>
                  </a:txBody>
                  <a:tcPr/>
                </a:tc>
                <a:tc>
                  <a:txBody>
                    <a:bodyPr/>
                    <a:lstStyle/>
                    <a:p>
                      <a:pPr algn="ctr"/>
                      <a:r>
                        <a:rPr lang="en-US" sz="1400" b="1" dirty="0"/>
                        <a:t>(dmm-</a:t>
                      </a:r>
                      <a:r>
                        <a:rPr lang="en-US" sz="1400" b="1" dirty="0" err="1"/>
                        <a:t>i</a:t>
                      </a:r>
                      <a:r>
                        <a:rPr lang="en-US" sz="1400" b="1" dirty="0"/>
                        <a:t>)</a:t>
                      </a:r>
                    </a:p>
                  </a:txBody>
                  <a:tcPr/>
                </a:tc>
                <a:extLst>
                  <a:ext uri="{0D108BD9-81ED-4DB2-BD59-A6C34878D82A}">
                    <a16:rowId xmlns:a16="http://schemas.microsoft.com/office/drawing/2014/main" val="1574825193"/>
                  </a:ext>
                </a:extLst>
              </a:tr>
              <a:tr h="290264">
                <a:tc>
                  <a:txBody>
                    <a:bodyPr/>
                    <a:lstStyle/>
                    <a:p>
                      <a:pPr algn="ctr"/>
                      <a:r>
                        <a:rPr lang="en-US" sz="1400" dirty="0"/>
                        <a:t>(disconnect-all)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(power-supply-off rail)</a:t>
                      </a:r>
                    </a:p>
                  </a:txBody>
                  <a:tcPr/>
                </a:tc>
                <a:tc>
                  <a:txBody>
                    <a:bodyPr/>
                    <a:lstStyle/>
                    <a:p>
                      <a:pPr algn="ctr"/>
                      <a:r>
                        <a:rPr lang="en-US" sz="1400" b="1" dirty="0"/>
                        <a:t>(dmm-r)</a:t>
                      </a:r>
                    </a:p>
                  </a:txBody>
                  <a:tcPr/>
                </a:tc>
                <a:extLst>
                  <a:ext uri="{0D108BD9-81ED-4DB2-BD59-A6C34878D82A}">
                    <a16:rowId xmlns:a16="http://schemas.microsoft.com/office/drawing/2014/main" val="3062258874"/>
                  </a:ext>
                </a:extLst>
              </a:tr>
              <a:tr h="290264">
                <a:tc>
                  <a:txBody>
                    <a:bodyPr/>
                    <a:lstStyle/>
                    <a:p>
                      <a:endParaRPr lang="en-US" sz="1400" dirty="0"/>
                    </a:p>
                  </a:txBody>
                  <a:tcPr/>
                </a:tc>
                <a:tc>
                  <a:txBody>
                    <a:bodyPr/>
                    <a:lstStyle/>
                    <a:p>
                      <a:pPr algn="ctr"/>
                      <a:r>
                        <a:rPr lang="en-US" sz="1400" dirty="0"/>
                        <a:t>(apply-voltage a v)</a:t>
                      </a:r>
                    </a:p>
                  </a:txBody>
                  <a:tcPr/>
                </a:tc>
                <a:tc>
                  <a:txBody>
                    <a:bodyPr/>
                    <a:lstStyle/>
                    <a:p>
                      <a:pPr algn="ctr"/>
                      <a:r>
                        <a:rPr lang="en-US" sz="1400" dirty="0"/>
                        <a:t>(voltage a b)</a:t>
                      </a:r>
                    </a:p>
                  </a:txBody>
                  <a:tcPr/>
                </a:tc>
                <a:extLst>
                  <a:ext uri="{0D108BD9-81ED-4DB2-BD59-A6C34878D82A}">
                    <a16:rowId xmlns:a16="http://schemas.microsoft.com/office/drawing/2014/main" val="1857860926"/>
                  </a:ext>
                </a:extLst>
              </a:tr>
              <a:tr h="290264">
                <a:tc>
                  <a:txBody>
                    <a:bodyPr/>
                    <a:lstStyle/>
                    <a:p>
                      <a:endParaRPr lang="en-US" sz="1400" dirty="0"/>
                    </a:p>
                  </a:txBody>
                  <a:tcPr/>
                </a:tc>
                <a:tc>
                  <a:txBody>
                    <a:bodyPr/>
                    <a:lstStyle/>
                    <a:p>
                      <a:pPr algn="ctr"/>
                      <a:r>
                        <a:rPr lang="en-US" sz="1400" dirty="0"/>
                        <a:t>(remove-voltage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(resistance a b)</a:t>
                      </a:r>
                    </a:p>
                  </a:txBody>
                  <a:tcPr/>
                </a:tc>
                <a:extLst>
                  <a:ext uri="{0D108BD9-81ED-4DB2-BD59-A6C34878D82A}">
                    <a16:rowId xmlns:a16="http://schemas.microsoft.com/office/drawing/2014/main" val="1136536421"/>
                  </a:ext>
                </a:extLst>
              </a:tr>
              <a:tr h="290264">
                <a:tc>
                  <a:txBody>
                    <a:bodyPr/>
                    <a:lstStyle/>
                    <a:p>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(apply-ground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995060810"/>
                  </a:ext>
                </a:extLst>
              </a:tr>
            </a:tbl>
          </a:graphicData>
        </a:graphic>
      </p:graphicFrame>
    </p:spTree>
    <p:extLst>
      <p:ext uri="{BB962C8B-B14F-4D97-AF65-F5344CB8AC3E}">
        <p14:creationId xmlns:p14="http://schemas.microsoft.com/office/powerpoint/2010/main" val="18572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1B21FA-C2A4-88CD-AF18-717CB81746A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D347113-824B-75BF-74C9-F7C061A00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5E26B9B-E48B-4294-7033-48646901C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38A6B95-590F-EBCB-0C2F-273AAD2CDC02}"/>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Test language</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BC43B859-8640-E206-2F52-9DA03C5021EA}"/>
              </a:ext>
            </a:extLst>
          </p:cNvPr>
          <p:cNvSpPr>
            <a:spLocks noGrp="1"/>
          </p:cNvSpPr>
          <p:nvPr>
            <p:ph idx="1"/>
          </p:nvPr>
        </p:nvSpPr>
        <p:spPr>
          <a:xfrm>
            <a:off x="6096000" y="896469"/>
            <a:ext cx="4957667" cy="3613186"/>
          </a:xfrm>
        </p:spPr>
        <p:txBody>
          <a:bodyPr>
            <a:normAutofit/>
          </a:bodyPr>
          <a:lstStyle/>
          <a:p>
            <a:r>
              <a:rPr lang="en-US" sz="2000" b="1" dirty="0">
                <a:solidFill>
                  <a:schemeClr val="tx1">
                    <a:lumMod val="85000"/>
                    <a:lumOff val="15000"/>
                  </a:schemeClr>
                </a:solidFill>
              </a:rPr>
              <a:t>connect </a:t>
            </a:r>
            <a:r>
              <a:rPr lang="en-US" sz="2000" dirty="0">
                <a:solidFill>
                  <a:schemeClr val="tx1">
                    <a:lumMod val="85000"/>
                    <a:lumOff val="15000"/>
                  </a:schemeClr>
                </a:solidFill>
              </a:rPr>
              <a:t>two nodes </a:t>
            </a:r>
            <a:r>
              <a:rPr lang="en-US" sz="2000" b="1" dirty="0">
                <a:solidFill>
                  <a:schemeClr val="tx1">
                    <a:lumMod val="85000"/>
                    <a:lumOff val="15000"/>
                  </a:schemeClr>
                </a:solidFill>
              </a:rPr>
              <a:t>a</a:t>
            </a:r>
            <a:r>
              <a:rPr lang="en-US" sz="2000" dirty="0">
                <a:solidFill>
                  <a:schemeClr val="tx1">
                    <a:lumMod val="85000"/>
                    <a:lumOff val="15000"/>
                  </a:schemeClr>
                </a:solidFill>
              </a:rPr>
              <a:t> and </a:t>
            </a:r>
            <a:r>
              <a:rPr lang="en-US" sz="2000" b="1" dirty="0">
                <a:solidFill>
                  <a:schemeClr val="tx1">
                    <a:lumMod val="85000"/>
                    <a:lumOff val="15000"/>
                  </a:schemeClr>
                </a:solidFill>
              </a:rPr>
              <a:t>b</a:t>
            </a:r>
            <a:r>
              <a:rPr lang="en-US" sz="2000" dirty="0">
                <a:solidFill>
                  <a:schemeClr val="tx1">
                    <a:lumMod val="85000"/>
                    <a:lumOff val="15000"/>
                  </a:schemeClr>
                </a:solidFill>
              </a:rPr>
              <a:t> together</a:t>
            </a:r>
          </a:p>
          <a:p>
            <a:r>
              <a:rPr lang="en-US" sz="2000" dirty="0">
                <a:solidFill>
                  <a:schemeClr val="tx1">
                    <a:lumMod val="85000"/>
                    <a:lumOff val="15000"/>
                  </a:schemeClr>
                </a:solidFill>
              </a:rPr>
              <a:t>Take </a:t>
            </a:r>
            <a:r>
              <a:rPr lang="en-US" sz="2000" b="1" dirty="0">
                <a:solidFill>
                  <a:schemeClr val="tx1">
                    <a:lumMod val="85000"/>
                    <a:lumOff val="15000"/>
                  </a:schemeClr>
                </a:solidFill>
              </a:rPr>
              <a:t>dmm-v</a:t>
            </a:r>
            <a:r>
              <a:rPr lang="en-US" sz="2000" dirty="0">
                <a:solidFill>
                  <a:schemeClr val="tx1">
                    <a:lumMod val="85000"/>
                    <a:lumOff val="15000"/>
                  </a:schemeClr>
                </a:solidFill>
              </a:rPr>
              <a:t>oltage</a:t>
            </a:r>
            <a:r>
              <a:rPr lang="en-US" sz="2000" b="1" dirty="0">
                <a:solidFill>
                  <a:schemeClr val="tx1">
                    <a:lumMod val="85000"/>
                    <a:lumOff val="15000"/>
                  </a:schemeClr>
                </a:solidFill>
              </a:rPr>
              <a:t> </a:t>
            </a:r>
            <a:r>
              <a:rPr lang="en-US" sz="2000" dirty="0">
                <a:solidFill>
                  <a:schemeClr val="tx1">
                    <a:lumMod val="85000"/>
                    <a:lumOff val="15000"/>
                  </a:schemeClr>
                </a:solidFill>
              </a:rPr>
              <a:t>reading depending on where DMM_V_HI and DMM_V_LO are connected</a:t>
            </a:r>
          </a:p>
          <a:p>
            <a:r>
              <a:rPr lang="en-US" sz="2000" dirty="0">
                <a:solidFill>
                  <a:schemeClr val="tx1">
                    <a:lumMod val="85000"/>
                    <a:lumOff val="15000"/>
                  </a:schemeClr>
                </a:solidFill>
              </a:rPr>
              <a:t>Take </a:t>
            </a:r>
            <a:r>
              <a:rPr lang="en-US" sz="2000" b="1" dirty="0">
                <a:solidFill>
                  <a:schemeClr val="tx1">
                    <a:lumMod val="85000"/>
                    <a:lumOff val="15000"/>
                  </a:schemeClr>
                </a:solidFill>
              </a:rPr>
              <a:t>dmm-r</a:t>
            </a:r>
            <a:r>
              <a:rPr lang="en-US" sz="2000" dirty="0">
                <a:solidFill>
                  <a:schemeClr val="tx1">
                    <a:lumMod val="85000"/>
                    <a:lumOff val="15000"/>
                  </a:schemeClr>
                </a:solidFill>
              </a:rPr>
              <a:t>esistance</a:t>
            </a:r>
            <a:r>
              <a:rPr lang="en-US" sz="2000" b="1" dirty="0">
                <a:solidFill>
                  <a:schemeClr val="tx1">
                    <a:lumMod val="85000"/>
                    <a:lumOff val="15000"/>
                  </a:schemeClr>
                </a:solidFill>
              </a:rPr>
              <a:t> </a:t>
            </a:r>
            <a:r>
              <a:rPr lang="en-US" sz="2000" dirty="0">
                <a:solidFill>
                  <a:schemeClr val="tx1">
                    <a:lumMod val="85000"/>
                    <a:lumOff val="15000"/>
                  </a:schemeClr>
                </a:solidFill>
              </a:rPr>
              <a:t>reading depending on where DMM_V_HI and DMM_V_LO are connected</a:t>
            </a:r>
          </a:p>
          <a:p>
            <a:r>
              <a:rPr lang="en-US" sz="2000" dirty="0">
                <a:solidFill>
                  <a:schemeClr val="tx1">
                    <a:lumMod val="85000"/>
                    <a:lumOff val="15000"/>
                  </a:schemeClr>
                </a:solidFill>
              </a:rPr>
              <a:t>Manually control </a:t>
            </a:r>
            <a:r>
              <a:rPr lang="en-US" sz="2000" b="1" dirty="0">
                <a:solidFill>
                  <a:schemeClr val="tx1">
                    <a:lumMod val="85000"/>
                    <a:lumOff val="15000"/>
                  </a:schemeClr>
                </a:solidFill>
              </a:rPr>
              <a:t>power-supply</a:t>
            </a:r>
            <a:r>
              <a:rPr lang="en-US" sz="2000" dirty="0">
                <a:solidFill>
                  <a:schemeClr val="tx1">
                    <a:lumMod val="85000"/>
                    <a:lumOff val="15000"/>
                  </a:schemeClr>
                </a:solidFill>
              </a:rPr>
              <a:t> nodes with </a:t>
            </a:r>
            <a:r>
              <a:rPr lang="en-US" sz="2000" b="1" dirty="0">
                <a:solidFill>
                  <a:schemeClr val="tx1">
                    <a:lumMod val="85000"/>
                    <a:lumOff val="15000"/>
                  </a:schemeClr>
                </a:solidFill>
              </a:rPr>
              <a:t>…-set, on, off</a:t>
            </a:r>
            <a:r>
              <a:rPr lang="en-US" sz="2000" dirty="0">
                <a:solidFill>
                  <a:schemeClr val="tx1">
                    <a:lumMod val="85000"/>
                    <a:lumOff val="15000"/>
                  </a:schemeClr>
                </a:solidFill>
              </a:rPr>
              <a:t> </a:t>
            </a:r>
          </a:p>
          <a:p>
            <a:pPr marL="0" indent="0">
              <a:buNone/>
            </a:pPr>
            <a:endParaRPr lang="en-US" sz="2000" dirty="0">
              <a:solidFill>
                <a:schemeClr val="tx1">
                  <a:lumMod val="85000"/>
                  <a:lumOff val="15000"/>
                </a:schemeClr>
              </a:solidFill>
            </a:endParaRPr>
          </a:p>
        </p:txBody>
      </p:sp>
      <p:graphicFrame>
        <p:nvGraphicFramePr>
          <p:cNvPr id="3" name="Table 2">
            <a:extLst>
              <a:ext uri="{FF2B5EF4-FFF2-40B4-BE49-F238E27FC236}">
                <a16:creationId xmlns:a16="http://schemas.microsoft.com/office/drawing/2014/main" id="{8AB8AB9D-0BE6-B8FD-03F1-2457E98D0E98}"/>
              </a:ext>
            </a:extLst>
          </p:cNvPr>
          <p:cNvGraphicFramePr>
            <a:graphicFrameLocks noGrp="1"/>
          </p:cNvGraphicFramePr>
          <p:nvPr/>
        </p:nvGraphicFramePr>
        <p:xfrm>
          <a:off x="5154080" y="4015424"/>
          <a:ext cx="6431817" cy="2133600"/>
        </p:xfrm>
        <a:graphic>
          <a:graphicData uri="http://schemas.openxmlformats.org/drawingml/2006/table">
            <a:tbl>
              <a:tblPr firstRow="1" bandRow="1">
                <a:tableStyleId>{5202B0CA-FC54-4496-8BCA-5EF66A818D29}</a:tableStyleId>
              </a:tblPr>
              <a:tblGrid>
                <a:gridCol w="2143939">
                  <a:extLst>
                    <a:ext uri="{9D8B030D-6E8A-4147-A177-3AD203B41FA5}">
                      <a16:colId xmlns:a16="http://schemas.microsoft.com/office/drawing/2014/main" val="1064429256"/>
                    </a:ext>
                  </a:extLst>
                </a:gridCol>
                <a:gridCol w="2143939">
                  <a:extLst>
                    <a:ext uri="{9D8B030D-6E8A-4147-A177-3AD203B41FA5}">
                      <a16:colId xmlns:a16="http://schemas.microsoft.com/office/drawing/2014/main" val="3686023668"/>
                    </a:ext>
                  </a:extLst>
                </a:gridCol>
                <a:gridCol w="2143939">
                  <a:extLst>
                    <a:ext uri="{9D8B030D-6E8A-4147-A177-3AD203B41FA5}">
                      <a16:colId xmlns:a16="http://schemas.microsoft.com/office/drawing/2014/main" val="2444210571"/>
                    </a:ext>
                  </a:extLst>
                </a:gridCol>
              </a:tblGrid>
              <a:tr h="290264">
                <a:tc>
                  <a:txBody>
                    <a:bodyPr/>
                    <a:lstStyle/>
                    <a:p>
                      <a:pPr algn="ctr"/>
                      <a:r>
                        <a:rPr lang="en-US" sz="1400" dirty="0"/>
                        <a:t>Connectivity</a:t>
                      </a:r>
                    </a:p>
                  </a:txBody>
                  <a:tcPr/>
                </a:tc>
                <a:tc>
                  <a:txBody>
                    <a:bodyPr/>
                    <a:lstStyle/>
                    <a:p>
                      <a:pPr algn="ctr"/>
                      <a:r>
                        <a:rPr lang="en-US" sz="1400" dirty="0"/>
                        <a:t>Power</a:t>
                      </a:r>
                    </a:p>
                  </a:txBody>
                  <a:tcPr/>
                </a:tc>
                <a:tc>
                  <a:txBody>
                    <a:bodyPr/>
                    <a:lstStyle/>
                    <a:p>
                      <a:pPr algn="ctr"/>
                      <a:r>
                        <a:rPr lang="en-US" sz="1400" dirty="0"/>
                        <a:t>Measurement</a:t>
                      </a:r>
                    </a:p>
                  </a:txBody>
                  <a:tcPr/>
                </a:tc>
                <a:extLst>
                  <a:ext uri="{0D108BD9-81ED-4DB2-BD59-A6C34878D82A}">
                    <a16:rowId xmlns:a16="http://schemas.microsoft.com/office/drawing/2014/main" val="2045058871"/>
                  </a:ext>
                </a:extLst>
              </a:tr>
              <a:tr h="290264">
                <a:tc>
                  <a:txBody>
                    <a:bodyPr/>
                    <a:lstStyle/>
                    <a:p>
                      <a:pPr algn="ctr"/>
                      <a:r>
                        <a:rPr lang="en-US" sz="1400" b="1" dirty="0"/>
                        <a:t>(connect a b)</a:t>
                      </a:r>
                    </a:p>
                  </a:txBody>
                  <a:tcPr/>
                </a:tc>
                <a:tc>
                  <a:txBody>
                    <a:bodyPr/>
                    <a:lstStyle/>
                    <a:p>
                      <a:pPr algn="ctr"/>
                      <a:r>
                        <a:rPr lang="en-US" sz="1400" b="1" dirty="0"/>
                        <a:t>(power-supply-set rail v)</a:t>
                      </a:r>
                    </a:p>
                  </a:txBody>
                  <a:tcPr/>
                </a:tc>
                <a:tc>
                  <a:txBody>
                    <a:bodyPr/>
                    <a:lstStyle/>
                    <a:p>
                      <a:pPr algn="ctr"/>
                      <a:r>
                        <a:rPr lang="en-US" sz="1400" b="1" dirty="0"/>
                        <a:t>(dmm-v)</a:t>
                      </a:r>
                    </a:p>
                  </a:txBody>
                  <a:tcPr/>
                </a:tc>
                <a:extLst>
                  <a:ext uri="{0D108BD9-81ED-4DB2-BD59-A6C34878D82A}">
                    <a16:rowId xmlns:a16="http://schemas.microsoft.com/office/drawing/2014/main" val="1234342247"/>
                  </a:ext>
                </a:extLst>
              </a:tr>
              <a:tr h="290264">
                <a:tc>
                  <a:txBody>
                    <a:bodyPr/>
                    <a:lstStyle/>
                    <a:p>
                      <a:pPr algn="ctr"/>
                      <a:r>
                        <a:rPr lang="en-US" sz="1400" b="1" dirty="0"/>
                        <a:t>(disconnect a b)</a:t>
                      </a:r>
                    </a:p>
                  </a:txBody>
                  <a:tcPr/>
                </a:tc>
                <a:tc>
                  <a:txBody>
                    <a:bodyPr/>
                    <a:lstStyle/>
                    <a:p>
                      <a:pPr algn="ctr"/>
                      <a:r>
                        <a:rPr lang="en-US" sz="1400" b="1" dirty="0"/>
                        <a:t>(power-supply-on rail)</a:t>
                      </a:r>
                    </a:p>
                  </a:txBody>
                  <a:tcPr/>
                </a:tc>
                <a:tc>
                  <a:txBody>
                    <a:bodyPr/>
                    <a:lstStyle/>
                    <a:p>
                      <a:pPr algn="ctr"/>
                      <a:r>
                        <a:rPr lang="en-US" sz="1400" b="1" dirty="0"/>
                        <a:t>(dmm-</a:t>
                      </a:r>
                      <a:r>
                        <a:rPr lang="en-US" sz="1400" b="1" dirty="0" err="1"/>
                        <a:t>i</a:t>
                      </a:r>
                      <a:r>
                        <a:rPr lang="en-US" sz="1400" b="1" dirty="0"/>
                        <a:t>)</a:t>
                      </a:r>
                    </a:p>
                  </a:txBody>
                  <a:tcPr/>
                </a:tc>
                <a:extLst>
                  <a:ext uri="{0D108BD9-81ED-4DB2-BD59-A6C34878D82A}">
                    <a16:rowId xmlns:a16="http://schemas.microsoft.com/office/drawing/2014/main" val="1574825193"/>
                  </a:ext>
                </a:extLst>
              </a:tr>
              <a:tr h="290264">
                <a:tc>
                  <a:txBody>
                    <a:bodyPr/>
                    <a:lstStyle/>
                    <a:p>
                      <a:pPr algn="ctr"/>
                      <a:r>
                        <a:rPr lang="en-US" sz="1400" dirty="0"/>
                        <a:t>(disconnect-all)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(power-supply-off rail)</a:t>
                      </a:r>
                    </a:p>
                  </a:txBody>
                  <a:tcPr/>
                </a:tc>
                <a:tc>
                  <a:txBody>
                    <a:bodyPr/>
                    <a:lstStyle/>
                    <a:p>
                      <a:pPr algn="ctr"/>
                      <a:r>
                        <a:rPr lang="en-US" sz="1400" b="1" dirty="0"/>
                        <a:t>(dmm-r)</a:t>
                      </a:r>
                    </a:p>
                  </a:txBody>
                  <a:tcPr/>
                </a:tc>
                <a:extLst>
                  <a:ext uri="{0D108BD9-81ED-4DB2-BD59-A6C34878D82A}">
                    <a16:rowId xmlns:a16="http://schemas.microsoft.com/office/drawing/2014/main" val="3062258874"/>
                  </a:ext>
                </a:extLst>
              </a:tr>
              <a:tr h="290264">
                <a:tc>
                  <a:txBody>
                    <a:bodyPr/>
                    <a:lstStyle/>
                    <a:p>
                      <a:endParaRPr lang="en-US" sz="1400" dirty="0"/>
                    </a:p>
                  </a:txBody>
                  <a:tcPr/>
                </a:tc>
                <a:tc>
                  <a:txBody>
                    <a:bodyPr/>
                    <a:lstStyle/>
                    <a:p>
                      <a:pPr algn="ctr"/>
                      <a:r>
                        <a:rPr lang="en-US" sz="1400" dirty="0"/>
                        <a:t>(apply-voltage a v)</a:t>
                      </a:r>
                    </a:p>
                  </a:txBody>
                  <a:tcPr/>
                </a:tc>
                <a:tc>
                  <a:txBody>
                    <a:bodyPr/>
                    <a:lstStyle/>
                    <a:p>
                      <a:pPr algn="ctr"/>
                      <a:r>
                        <a:rPr lang="en-US" sz="1400" dirty="0"/>
                        <a:t>(voltage a b)</a:t>
                      </a:r>
                    </a:p>
                  </a:txBody>
                  <a:tcPr/>
                </a:tc>
                <a:extLst>
                  <a:ext uri="{0D108BD9-81ED-4DB2-BD59-A6C34878D82A}">
                    <a16:rowId xmlns:a16="http://schemas.microsoft.com/office/drawing/2014/main" val="1857860926"/>
                  </a:ext>
                </a:extLst>
              </a:tr>
              <a:tr h="290264">
                <a:tc>
                  <a:txBody>
                    <a:bodyPr/>
                    <a:lstStyle/>
                    <a:p>
                      <a:endParaRPr lang="en-US" sz="1400" dirty="0"/>
                    </a:p>
                  </a:txBody>
                  <a:tcPr/>
                </a:tc>
                <a:tc>
                  <a:txBody>
                    <a:bodyPr/>
                    <a:lstStyle/>
                    <a:p>
                      <a:pPr algn="ctr"/>
                      <a:r>
                        <a:rPr lang="en-US" sz="1400" dirty="0"/>
                        <a:t>(remove-voltage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(resistance a b)</a:t>
                      </a:r>
                    </a:p>
                  </a:txBody>
                  <a:tcPr/>
                </a:tc>
                <a:extLst>
                  <a:ext uri="{0D108BD9-81ED-4DB2-BD59-A6C34878D82A}">
                    <a16:rowId xmlns:a16="http://schemas.microsoft.com/office/drawing/2014/main" val="1136536421"/>
                  </a:ext>
                </a:extLst>
              </a:tr>
              <a:tr h="290264">
                <a:tc>
                  <a:txBody>
                    <a:bodyPr/>
                    <a:lstStyle/>
                    <a:p>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(apply-ground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995060810"/>
                  </a:ext>
                </a:extLst>
              </a:tr>
            </a:tbl>
          </a:graphicData>
        </a:graphic>
      </p:graphicFrame>
    </p:spTree>
    <p:extLst>
      <p:ext uri="{BB962C8B-B14F-4D97-AF65-F5344CB8AC3E}">
        <p14:creationId xmlns:p14="http://schemas.microsoft.com/office/powerpoint/2010/main" val="407548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80470E-DABB-0C1C-4A9E-F8986AB5213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F8AE854-2327-93CE-C796-6829F683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FE7FDAF-AEE4-19A6-E1DD-03EC01F94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7033160C-AEC7-5BC4-9D43-2D140999AE17}"/>
              </a:ext>
            </a:extLst>
          </p:cNvPr>
          <p:cNvSpPr>
            <a:spLocks noGrp="1"/>
          </p:cNvSpPr>
          <p:nvPr>
            <p:ph type="title"/>
          </p:nvPr>
        </p:nvSpPr>
        <p:spPr>
          <a:xfrm>
            <a:off x="713014" y="896469"/>
            <a:ext cx="4441066" cy="3005643"/>
          </a:xfrm>
        </p:spPr>
        <p:txBody>
          <a:bodyPr anchor="t">
            <a:normAutofit/>
          </a:bodyPr>
          <a:lstStyle/>
          <a:p>
            <a:r>
              <a:rPr lang="en-US" b="1" dirty="0">
                <a:solidFill>
                  <a:schemeClr val="tx1">
                    <a:lumMod val="85000"/>
                    <a:lumOff val="15000"/>
                  </a:schemeClr>
                </a:solidFill>
              </a:rPr>
              <a:t>Expect </a:t>
            </a:r>
            <a:r>
              <a:rPr lang="en-US" dirty="0">
                <a:solidFill>
                  <a:schemeClr val="tx1">
                    <a:lumMod val="85000"/>
                    <a:lumOff val="15000"/>
                  </a:schemeClr>
                </a:solidFill>
              </a:rPr>
              <a:t>is way of asserting correct behavior</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E859C691-F8AB-5C35-F6D0-8E02C4094C56}"/>
              </a:ext>
            </a:extLst>
          </p:cNvPr>
          <p:cNvSpPr>
            <a:spLocks noGrp="1"/>
          </p:cNvSpPr>
          <p:nvPr>
            <p:ph idx="1"/>
          </p:nvPr>
        </p:nvSpPr>
        <p:spPr>
          <a:xfrm>
            <a:off x="6096000" y="896469"/>
            <a:ext cx="4957667" cy="3613186"/>
          </a:xfrm>
        </p:spPr>
        <p:txBody>
          <a:bodyPr>
            <a:normAutofit/>
          </a:bodyPr>
          <a:lstStyle/>
          <a:p>
            <a:r>
              <a:rPr lang="en-US" sz="2000" b="1" dirty="0">
                <a:solidFill>
                  <a:schemeClr val="tx1">
                    <a:lumMod val="85000"/>
                    <a:lumOff val="15000"/>
                  </a:schemeClr>
                </a:solidFill>
              </a:rPr>
              <a:t>expect </a:t>
            </a:r>
            <a:r>
              <a:rPr lang="en-US" sz="2000" dirty="0">
                <a:solidFill>
                  <a:schemeClr val="tx1">
                    <a:lumMod val="85000"/>
                    <a:lumOff val="15000"/>
                  </a:schemeClr>
                </a:solidFill>
              </a:rPr>
              <a:t>takes a </a:t>
            </a:r>
            <a:r>
              <a:rPr lang="en-US" sz="2000" b="1" dirty="0">
                <a:solidFill>
                  <a:schemeClr val="tx1">
                    <a:lumMod val="85000"/>
                    <a:lumOff val="15000"/>
                  </a:schemeClr>
                </a:solidFill>
              </a:rPr>
              <a:t>message </a:t>
            </a:r>
            <a:r>
              <a:rPr lang="en-US" sz="2000" dirty="0">
                <a:solidFill>
                  <a:schemeClr val="tx1">
                    <a:lumMod val="85000"/>
                    <a:lumOff val="15000"/>
                  </a:schemeClr>
                </a:solidFill>
              </a:rPr>
              <a:t>and Boolean expression</a:t>
            </a:r>
          </a:p>
          <a:p>
            <a:r>
              <a:rPr lang="en-US" sz="2000" b="1" dirty="0">
                <a:solidFill>
                  <a:schemeClr val="tx1">
                    <a:lumMod val="85000"/>
                    <a:lumOff val="15000"/>
                  </a:schemeClr>
                </a:solidFill>
              </a:rPr>
              <a:t>expect </a:t>
            </a:r>
            <a:r>
              <a:rPr lang="en-US" sz="2000" dirty="0">
                <a:solidFill>
                  <a:schemeClr val="tx1">
                    <a:lumMod val="85000"/>
                    <a:lumOff val="15000"/>
                  </a:schemeClr>
                </a:solidFill>
              </a:rPr>
              <a:t>fails the test when the Boolean expression is false and returns an error message to the test system.</a:t>
            </a:r>
            <a:endParaRPr lang="en-US" sz="2000" b="1"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5" name="Picture 4">
            <a:extLst>
              <a:ext uri="{FF2B5EF4-FFF2-40B4-BE49-F238E27FC236}">
                <a16:creationId xmlns:a16="http://schemas.microsoft.com/office/drawing/2014/main" id="{5B162F37-B942-FD5C-0574-2D4A0793A389}"/>
              </a:ext>
            </a:extLst>
          </p:cNvPr>
          <p:cNvPicPr>
            <a:picLocks noChangeAspect="1"/>
          </p:cNvPicPr>
          <p:nvPr/>
        </p:nvPicPr>
        <p:blipFill>
          <a:blip r:embed="rId2"/>
          <a:stretch>
            <a:fillRect/>
          </a:stretch>
        </p:blipFill>
        <p:spPr>
          <a:xfrm>
            <a:off x="502447" y="3902112"/>
            <a:ext cx="11187106" cy="1675109"/>
          </a:xfrm>
          <a:prstGeom prst="rect">
            <a:avLst/>
          </a:prstGeom>
        </p:spPr>
      </p:pic>
    </p:spTree>
    <p:extLst>
      <p:ext uri="{BB962C8B-B14F-4D97-AF65-F5344CB8AC3E}">
        <p14:creationId xmlns:p14="http://schemas.microsoft.com/office/powerpoint/2010/main" val="255127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572833-34E7-6992-AE21-80CCCC69FAF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E69A61A-6592-280D-5740-9E0985D69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3EA9DB1-89C1-940B-06D1-2A2F5CF65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7F9F299D-A7AA-7B99-3CAB-30D75DB2A4B4}"/>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Simplifying common patterns</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74587A96-4521-CBF3-7F8C-83D754E3B4B7}"/>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We can define more shorthand calls to simplify common patterns</a:t>
            </a:r>
          </a:p>
          <a:p>
            <a:pPr marL="0" indent="0">
              <a:buNone/>
            </a:pPr>
            <a:endParaRPr lang="en-US" sz="2000" dirty="0">
              <a:solidFill>
                <a:schemeClr val="tx1">
                  <a:lumMod val="85000"/>
                  <a:lumOff val="15000"/>
                </a:schemeClr>
              </a:solidFill>
            </a:endParaRPr>
          </a:p>
        </p:txBody>
      </p:sp>
      <p:pic>
        <p:nvPicPr>
          <p:cNvPr id="5" name="Picture 2">
            <a:extLst>
              <a:ext uri="{FF2B5EF4-FFF2-40B4-BE49-F238E27FC236}">
                <a16:creationId xmlns:a16="http://schemas.microsoft.com/office/drawing/2014/main" id="{9105D9A0-00B9-0A83-E7C8-300D4EC1A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331" y="3355737"/>
            <a:ext cx="4388046" cy="2645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995290-D8B0-95A3-8653-EEA6B1DAF06B}"/>
              </a:ext>
            </a:extLst>
          </p:cNvPr>
          <p:cNvPicPr>
            <a:picLocks noChangeAspect="1"/>
          </p:cNvPicPr>
          <p:nvPr/>
        </p:nvPicPr>
        <p:blipFill>
          <a:blip r:embed="rId3"/>
          <a:stretch>
            <a:fillRect/>
          </a:stretch>
        </p:blipFill>
        <p:spPr>
          <a:xfrm>
            <a:off x="6236257" y="2854994"/>
            <a:ext cx="4882782" cy="3563302"/>
          </a:xfrm>
          <a:prstGeom prst="rect">
            <a:avLst/>
          </a:prstGeom>
        </p:spPr>
      </p:pic>
    </p:spTree>
    <p:extLst>
      <p:ext uri="{BB962C8B-B14F-4D97-AF65-F5344CB8AC3E}">
        <p14:creationId xmlns:p14="http://schemas.microsoft.com/office/powerpoint/2010/main" val="2222898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1EAF96-8F77-24FD-9B30-F8800F2931A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F994CA6-6E22-784C-418B-E51A90947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821361D-44CA-BCCF-F765-9B53A58C9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5C7AE18-3EE4-3BEE-0723-277D65752DC8}"/>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Simplifying common patterns</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186E95EE-8BCE-A0A0-B618-72507B693283}"/>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We can define more shorthand calls to simplify common patterns</a:t>
            </a:r>
          </a:p>
          <a:p>
            <a:pPr marL="0" indent="0">
              <a:buNone/>
            </a:pPr>
            <a:endParaRPr lang="en-US" sz="2000" dirty="0">
              <a:solidFill>
                <a:schemeClr val="tx1">
                  <a:lumMod val="85000"/>
                  <a:lumOff val="15000"/>
                </a:schemeClr>
              </a:solidFill>
            </a:endParaRPr>
          </a:p>
        </p:txBody>
      </p:sp>
      <p:pic>
        <p:nvPicPr>
          <p:cNvPr id="5" name="Picture 2">
            <a:extLst>
              <a:ext uri="{FF2B5EF4-FFF2-40B4-BE49-F238E27FC236}">
                <a16:creationId xmlns:a16="http://schemas.microsoft.com/office/drawing/2014/main" id="{A056E2F7-9B25-EC36-1E75-EE86542D2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331" y="3355737"/>
            <a:ext cx="4388046" cy="26453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502410A-246D-AD14-5627-9F8CC576A891}"/>
              </a:ext>
            </a:extLst>
          </p:cNvPr>
          <p:cNvPicPr>
            <a:picLocks noChangeAspect="1"/>
          </p:cNvPicPr>
          <p:nvPr/>
        </p:nvPicPr>
        <p:blipFill>
          <a:blip r:embed="rId3"/>
          <a:stretch>
            <a:fillRect/>
          </a:stretch>
        </p:blipFill>
        <p:spPr>
          <a:xfrm>
            <a:off x="6094706" y="3350110"/>
            <a:ext cx="5165884" cy="2650992"/>
          </a:xfrm>
          <a:prstGeom prst="rect">
            <a:avLst/>
          </a:prstGeom>
        </p:spPr>
      </p:pic>
    </p:spTree>
    <p:extLst>
      <p:ext uri="{BB962C8B-B14F-4D97-AF65-F5344CB8AC3E}">
        <p14:creationId xmlns:p14="http://schemas.microsoft.com/office/powerpoint/2010/main" val="1103673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0C4E13-9D5A-EDC4-3688-E614482680E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3F60F4-D45E-060C-487C-952150D2E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16CD369-BDC9-B682-1CAA-BAF95FC303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7D13C10-B05D-028E-BE0D-31F778A043F4}"/>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Real test </a:t>
            </a:r>
            <a:r>
              <a:rPr lang="en-US" b="1" dirty="0">
                <a:solidFill>
                  <a:schemeClr val="tx1">
                    <a:lumMod val="85000"/>
                    <a:lumOff val="15000"/>
                  </a:schemeClr>
                </a:solidFill>
              </a:rPr>
              <a:t>examples: </a:t>
            </a:r>
            <a:r>
              <a:rPr lang="en-US" dirty="0">
                <a:solidFill>
                  <a:schemeClr val="tx1">
                    <a:lumMod val="85000"/>
                    <a:lumOff val="15000"/>
                  </a:schemeClr>
                </a:solidFill>
              </a:rPr>
              <a:t>KSI Relay</a:t>
            </a:r>
          </a:p>
        </p:txBody>
      </p:sp>
      <p:sp>
        <p:nvSpPr>
          <p:cNvPr id="2" name="Content Placeholder 4">
            <a:extLst>
              <a:ext uri="{FF2B5EF4-FFF2-40B4-BE49-F238E27FC236}">
                <a16:creationId xmlns:a16="http://schemas.microsoft.com/office/drawing/2014/main" id="{D76B60B4-B4C7-6DD7-006D-9B392F9D7279}"/>
              </a:ext>
            </a:extLst>
          </p:cNvPr>
          <p:cNvSpPr>
            <a:spLocks noGrp="1"/>
          </p:cNvSpPr>
          <p:nvPr>
            <p:ph idx="1"/>
          </p:nvPr>
        </p:nvSpPr>
        <p:spPr>
          <a:xfrm>
            <a:off x="6097295" y="433826"/>
            <a:ext cx="5274226" cy="3613186"/>
          </a:xfrm>
        </p:spPr>
        <p:txBody>
          <a:bodyPr>
            <a:normAutofit/>
          </a:bodyPr>
          <a:lstStyle/>
          <a:p>
            <a:r>
              <a:rPr lang="en-US" sz="2000" dirty="0">
                <a:solidFill>
                  <a:schemeClr val="tx1">
                    <a:lumMod val="85000"/>
                    <a:lumOff val="15000"/>
                  </a:schemeClr>
                </a:solidFill>
              </a:rPr>
              <a:t>Applies 48V and GROUND to turn control box “on”.</a:t>
            </a:r>
          </a:p>
          <a:p>
            <a:r>
              <a:rPr lang="en-US" sz="2000" dirty="0">
                <a:solidFill>
                  <a:schemeClr val="tx1">
                    <a:lumMod val="85000"/>
                    <a:lumOff val="15000"/>
                  </a:schemeClr>
                </a:solidFill>
              </a:rPr>
              <a:t>Applies voltage to coil of relay K4</a:t>
            </a:r>
          </a:p>
          <a:p>
            <a:r>
              <a:rPr lang="en-US" sz="2000" dirty="0">
                <a:solidFill>
                  <a:schemeClr val="tx1">
                    <a:lumMod val="85000"/>
                    <a:lumOff val="15000"/>
                  </a:schemeClr>
                </a:solidFill>
              </a:rPr>
              <a:t>Reads voltages at various relay outputs</a:t>
            </a:r>
          </a:p>
          <a:p>
            <a:r>
              <a:rPr lang="en-US" sz="2000" dirty="0">
                <a:solidFill>
                  <a:schemeClr val="tx1">
                    <a:lumMod val="85000"/>
                    <a:lumOff val="15000"/>
                  </a:schemeClr>
                </a:solidFill>
              </a:rPr>
              <a:t>Expects read voltage to be 48V +/- 1V</a:t>
            </a:r>
          </a:p>
          <a:p>
            <a:r>
              <a:rPr lang="en-US" sz="2000" dirty="0">
                <a:solidFill>
                  <a:schemeClr val="tx1">
                    <a:lumMod val="85000"/>
                    <a:lumOff val="15000"/>
                  </a:schemeClr>
                </a:solidFill>
              </a:rPr>
              <a:t>Return error message if voltage is out of range</a:t>
            </a:r>
            <a:endParaRPr lang="en-US" sz="2000" b="1" dirty="0">
              <a:solidFill>
                <a:schemeClr val="tx1">
                  <a:lumMod val="85000"/>
                  <a:lumOff val="15000"/>
                </a:schemeClr>
              </a:solidFill>
            </a:endParaRPr>
          </a:p>
          <a:p>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5" name="Picture 4">
            <a:extLst>
              <a:ext uri="{FF2B5EF4-FFF2-40B4-BE49-F238E27FC236}">
                <a16:creationId xmlns:a16="http://schemas.microsoft.com/office/drawing/2014/main" id="{122BC960-744B-60AE-C346-DEF772512F88}"/>
              </a:ext>
            </a:extLst>
          </p:cNvPr>
          <p:cNvPicPr>
            <a:picLocks noChangeAspect="1"/>
          </p:cNvPicPr>
          <p:nvPr/>
        </p:nvPicPr>
        <p:blipFill>
          <a:blip r:embed="rId2"/>
          <a:stretch>
            <a:fillRect/>
          </a:stretch>
        </p:blipFill>
        <p:spPr>
          <a:xfrm>
            <a:off x="191501" y="3965605"/>
            <a:ext cx="11806410" cy="1955751"/>
          </a:xfrm>
          <a:prstGeom prst="rect">
            <a:avLst/>
          </a:prstGeom>
        </p:spPr>
      </p:pic>
    </p:spTree>
    <p:extLst>
      <p:ext uri="{BB962C8B-B14F-4D97-AF65-F5344CB8AC3E}">
        <p14:creationId xmlns:p14="http://schemas.microsoft.com/office/powerpoint/2010/main" val="186361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7C27D4-B868-6920-83E0-5C519362524C}"/>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6F9F2F-023A-AA99-7158-A42C1F251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8BF7CFF-763F-B6AF-55E8-388AB4CEE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5E91B9D9-F102-D318-BB3E-D8DA4D3F0BB7}"/>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Real test </a:t>
            </a:r>
            <a:r>
              <a:rPr lang="en-US" b="1" dirty="0">
                <a:solidFill>
                  <a:schemeClr val="tx1">
                    <a:lumMod val="85000"/>
                    <a:lumOff val="15000"/>
                  </a:schemeClr>
                </a:solidFill>
              </a:rPr>
              <a:t>examples: </a:t>
            </a:r>
            <a:r>
              <a:rPr lang="en-US" dirty="0">
                <a:solidFill>
                  <a:schemeClr val="tx1">
                    <a:lumMod val="85000"/>
                    <a:lumOff val="15000"/>
                  </a:schemeClr>
                </a:solidFill>
              </a:rPr>
              <a:t>Ground test</a:t>
            </a:r>
          </a:p>
        </p:txBody>
      </p:sp>
      <p:sp>
        <p:nvSpPr>
          <p:cNvPr id="2" name="Content Placeholder 4">
            <a:extLst>
              <a:ext uri="{FF2B5EF4-FFF2-40B4-BE49-F238E27FC236}">
                <a16:creationId xmlns:a16="http://schemas.microsoft.com/office/drawing/2014/main" id="{9D837DA2-C465-1575-16F2-E85A59B14E2C}"/>
              </a:ext>
            </a:extLst>
          </p:cNvPr>
          <p:cNvSpPr>
            <a:spLocks noGrp="1"/>
          </p:cNvSpPr>
          <p:nvPr>
            <p:ph idx="1"/>
          </p:nvPr>
        </p:nvSpPr>
        <p:spPr>
          <a:xfrm>
            <a:off x="6097295" y="433826"/>
            <a:ext cx="5274226" cy="3613186"/>
          </a:xfrm>
        </p:spPr>
        <p:txBody>
          <a:bodyPr>
            <a:normAutofit/>
          </a:bodyPr>
          <a:lstStyle/>
          <a:p>
            <a:r>
              <a:rPr lang="en-US" sz="2000" dirty="0">
                <a:solidFill>
                  <a:schemeClr val="tx1">
                    <a:lumMod val="85000"/>
                    <a:lumOff val="15000"/>
                  </a:schemeClr>
                </a:solidFill>
              </a:rPr>
              <a:t>Connects control box ground</a:t>
            </a:r>
          </a:p>
          <a:p>
            <a:r>
              <a:rPr lang="en-US" sz="2000" b="1" dirty="0">
                <a:solidFill>
                  <a:schemeClr val="tx1">
                    <a:lumMod val="85000"/>
                    <a:lumOff val="15000"/>
                  </a:schemeClr>
                </a:solidFill>
              </a:rPr>
              <a:t>Power is OFF!</a:t>
            </a:r>
          </a:p>
          <a:p>
            <a:r>
              <a:rPr lang="en-US" sz="2000" dirty="0">
                <a:solidFill>
                  <a:schemeClr val="tx1">
                    <a:lumMod val="85000"/>
                    <a:lumOff val="15000"/>
                  </a:schemeClr>
                </a:solidFill>
              </a:rPr>
              <a:t>Measures resistance from pin to ground</a:t>
            </a: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8" name="Picture 7">
            <a:extLst>
              <a:ext uri="{FF2B5EF4-FFF2-40B4-BE49-F238E27FC236}">
                <a16:creationId xmlns:a16="http://schemas.microsoft.com/office/drawing/2014/main" id="{5334F018-1BAB-F7B5-47D1-E91BCFFD32CB}"/>
              </a:ext>
            </a:extLst>
          </p:cNvPr>
          <p:cNvPicPr>
            <a:picLocks noChangeAspect="1"/>
          </p:cNvPicPr>
          <p:nvPr/>
        </p:nvPicPr>
        <p:blipFill>
          <a:blip r:embed="rId2"/>
          <a:stretch>
            <a:fillRect/>
          </a:stretch>
        </p:blipFill>
        <p:spPr>
          <a:xfrm>
            <a:off x="5892974" y="2915503"/>
            <a:ext cx="5682868" cy="986609"/>
          </a:xfrm>
          <a:prstGeom prst="rect">
            <a:avLst/>
          </a:prstGeom>
        </p:spPr>
      </p:pic>
      <p:pic>
        <p:nvPicPr>
          <p:cNvPr id="10" name="Picture 9">
            <a:extLst>
              <a:ext uri="{FF2B5EF4-FFF2-40B4-BE49-F238E27FC236}">
                <a16:creationId xmlns:a16="http://schemas.microsoft.com/office/drawing/2014/main" id="{CF15E4AE-BD15-04F5-D9C8-B4A219A4740C}"/>
              </a:ext>
            </a:extLst>
          </p:cNvPr>
          <p:cNvPicPr>
            <a:picLocks noChangeAspect="1"/>
          </p:cNvPicPr>
          <p:nvPr/>
        </p:nvPicPr>
        <p:blipFill>
          <a:blip r:embed="rId3"/>
          <a:stretch>
            <a:fillRect/>
          </a:stretch>
        </p:blipFill>
        <p:spPr>
          <a:xfrm>
            <a:off x="0" y="5249216"/>
            <a:ext cx="12192000" cy="712315"/>
          </a:xfrm>
          <a:prstGeom prst="rect">
            <a:avLst/>
          </a:prstGeom>
        </p:spPr>
      </p:pic>
    </p:spTree>
    <p:extLst>
      <p:ext uri="{BB962C8B-B14F-4D97-AF65-F5344CB8AC3E}">
        <p14:creationId xmlns:p14="http://schemas.microsoft.com/office/powerpoint/2010/main" val="45235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41EBEF-DAE3-F122-DE32-0682C5A093A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A94192-FEA2-F61A-0711-2986998C4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4741396-9F70-B2D3-5BF9-9A06548F3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33E4FC14-0017-3D3E-AFBD-88D1E52292B9}"/>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Real test </a:t>
            </a:r>
            <a:r>
              <a:rPr lang="en-US" b="1" dirty="0">
                <a:solidFill>
                  <a:schemeClr val="tx1">
                    <a:lumMod val="85000"/>
                    <a:lumOff val="15000"/>
                  </a:schemeClr>
                </a:solidFill>
              </a:rPr>
              <a:t>examples: </a:t>
            </a:r>
            <a:r>
              <a:rPr lang="en-US" dirty="0">
                <a:solidFill>
                  <a:schemeClr val="tx1">
                    <a:lumMod val="85000"/>
                    <a:lumOff val="15000"/>
                  </a:schemeClr>
                </a:solidFill>
              </a:rPr>
              <a:t>CAN Terminator</a:t>
            </a:r>
          </a:p>
        </p:txBody>
      </p:sp>
      <p:sp>
        <p:nvSpPr>
          <p:cNvPr id="2" name="Content Placeholder 4">
            <a:extLst>
              <a:ext uri="{FF2B5EF4-FFF2-40B4-BE49-F238E27FC236}">
                <a16:creationId xmlns:a16="http://schemas.microsoft.com/office/drawing/2014/main" id="{28FBA26A-E8CF-1653-5762-C2B1EE6D401E}"/>
              </a:ext>
            </a:extLst>
          </p:cNvPr>
          <p:cNvSpPr>
            <a:spLocks noGrp="1"/>
          </p:cNvSpPr>
          <p:nvPr>
            <p:ph idx="1"/>
          </p:nvPr>
        </p:nvSpPr>
        <p:spPr>
          <a:xfrm>
            <a:off x="6097295" y="433826"/>
            <a:ext cx="5274226" cy="3613186"/>
          </a:xfrm>
        </p:spPr>
        <p:txBody>
          <a:bodyPr>
            <a:normAutofit/>
          </a:bodyPr>
          <a:lstStyle/>
          <a:p>
            <a:r>
              <a:rPr lang="en-US" sz="2000" dirty="0">
                <a:solidFill>
                  <a:schemeClr val="tx1">
                    <a:lumMod val="85000"/>
                    <a:lumOff val="15000"/>
                  </a:schemeClr>
                </a:solidFill>
              </a:rPr>
              <a:t>Connects control box ground</a:t>
            </a:r>
          </a:p>
          <a:p>
            <a:r>
              <a:rPr lang="en-US" sz="2000" dirty="0">
                <a:solidFill>
                  <a:schemeClr val="tx1">
                    <a:lumMod val="85000"/>
                    <a:lumOff val="15000"/>
                  </a:schemeClr>
                </a:solidFill>
              </a:rPr>
              <a:t>Power is OFF!</a:t>
            </a:r>
          </a:p>
          <a:p>
            <a:r>
              <a:rPr lang="en-US" sz="2000" dirty="0">
                <a:solidFill>
                  <a:schemeClr val="tx1">
                    <a:lumMod val="85000"/>
                    <a:lumOff val="15000"/>
                  </a:schemeClr>
                </a:solidFill>
              </a:rPr>
              <a:t>Measures resistance end to end</a:t>
            </a: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5" name="Picture 4">
            <a:extLst>
              <a:ext uri="{FF2B5EF4-FFF2-40B4-BE49-F238E27FC236}">
                <a16:creationId xmlns:a16="http://schemas.microsoft.com/office/drawing/2014/main" id="{CF6FBB71-FE87-1F41-95F3-00990AD1B789}"/>
              </a:ext>
            </a:extLst>
          </p:cNvPr>
          <p:cNvPicPr>
            <a:picLocks noChangeAspect="1"/>
          </p:cNvPicPr>
          <p:nvPr/>
        </p:nvPicPr>
        <p:blipFill>
          <a:blip r:embed="rId2"/>
          <a:stretch>
            <a:fillRect/>
          </a:stretch>
        </p:blipFill>
        <p:spPr>
          <a:xfrm>
            <a:off x="5370722" y="3359245"/>
            <a:ext cx="6183159" cy="687767"/>
          </a:xfrm>
          <a:prstGeom prst="rect">
            <a:avLst/>
          </a:prstGeom>
        </p:spPr>
      </p:pic>
      <p:pic>
        <p:nvPicPr>
          <p:cNvPr id="7" name="Picture 6">
            <a:extLst>
              <a:ext uri="{FF2B5EF4-FFF2-40B4-BE49-F238E27FC236}">
                <a16:creationId xmlns:a16="http://schemas.microsoft.com/office/drawing/2014/main" id="{CB621FA2-BD69-AF4A-253B-9176E41BDDAA}"/>
              </a:ext>
            </a:extLst>
          </p:cNvPr>
          <p:cNvPicPr>
            <a:picLocks noChangeAspect="1"/>
          </p:cNvPicPr>
          <p:nvPr/>
        </p:nvPicPr>
        <p:blipFill>
          <a:blip r:embed="rId3"/>
          <a:stretch>
            <a:fillRect/>
          </a:stretch>
        </p:blipFill>
        <p:spPr>
          <a:xfrm>
            <a:off x="0" y="5359789"/>
            <a:ext cx="12192000" cy="699405"/>
          </a:xfrm>
          <a:prstGeom prst="rect">
            <a:avLst/>
          </a:prstGeom>
        </p:spPr>
      </p:pic>
    </p:spTree>
    <p:extLst>
      <p:ext uri="{BB962C8B-B14F-4D97-AF65-F5344CB8AC3E}">
        <p14:creationId xmlns:p14="http://schemas.microsoft.com/office/powerpoint/2010/main" val="320894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DD1FA4-F76D-D586-166A-825CA5A4B9A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C537A15-4D43-596A-2988-ECFAB3C7C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247CEEA-0CD2-5417-F00E-E3065C1AC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3873800A-8562-A089-77D5-11F5B0BEA5F8}"/>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Real test </a:t>
            </a:r>
            <a:r>
              <a:rPr lang="en-US" b="1" dirty="0">
                <a:solidFill>
                  <a:schemeClr val="tx1">
                    <a:lumMod val="85000"/>
                    <a:lumOff val="15000"/>
                  </a:schemeClr>
                </a:solidFill>
              </a:rPr>
              <a:t>examples: </a:t>
            </a:r>
            <a:r>
              <a:rPr lang="en-US" dirty="0">
                <a:solidFill>
                  <a:schemeClr val="tx1">
                    <a:lumMod val="85000"/>
                    <a:lumOff val="15000"/>
                  </a:schemeClr>
                </a:solidFill>
              </a:rPr>
              <a:t>Voltage test</a:t>
            </a:r>
          </a:p>
        </p:txBody>
      </p:sp>
      <p:sp>
        <p:nvSpPr>
          <p:cNvPr id="2" name="Content Placeholder 4">
            <a:extLst>
              <a:ext uri="{FF2B5EF4-FFF2-40B4-BE49-F238E27FC236}">
                <a16:creationId xmlns:a16="http://schemas.microsoft.com/office/drawing/2014/main" id="{EBDC4CD9-F742-FC18-0F31-EF5594CA8B27}"/>
              </a:ext>
            </a:extLst>
          </p:cNvPr>
          <p:cNvSpPr>
            <a:spLocks noGrp="1"/>
          </p:cNvSpPr>
          <p:nvPr>
            <p:ph idx="1"/>
          </p:nvPr>
        </p:nvSpPr>
        <p:spPr>
          <a:xfrm>
            <a:off x="6097295" y="433826"/>
            <a:ext cx="5274226" cy="3613186"/>
          </a:xfrm>
        </p:spPr>
        <p:txBody>
          <a:bodyPr>
            <a:normAutofit/>
          </a:bodyPr>
          <a:lstStyle/>
          <a:p>
            <a:r>
              <a:rPr lang="en-US" sz="2000" dirty="0">
                <a:solidFill>
                  <a:schemeClr val="tx1">
                    <a:lumMod val="85000"/>
                    <a:lumOff val="15000"/>
                  </a:schemeClr>
                </a:solidFill>
              </a:rPr>
              <a:t>Turn the control box ON</a:t>
            </a:r>
          </a:p>
          <a:p>
            <a:r>
              <a:rPr lang="en-US" sz="2000" dirty="0">
                <a:solidFill>
                  <a:schemeClr val="tx1">
                    <a:lumMod val="85000"/>
                    <a:lumOff val="15000"/>
                  </a:schemeClr>
                </a:solidFill>
              </a:rPr>
              <a:t>Measures voltage on one of 24V pins on master bus</a:t>
            </a: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6" name="Picture 5">
            <a:extLst>
              <a:ext uri="{FF2B5EF4-FFF2-40B4-BE49-F238E27FC236}">
                <a16:creationId xmlns:a16="http://schemas.microsoft.com/office/drawing/2014/main" id="{86D5259F-4EFA-8D23-82C3-210E04A42C51}"/>
              </a:ext>
            </a:extLst>
          </p:cNvPr>
          <p:cNvPicPr>
            <a:picLocks noChangeAspect="1"/>
          </p:cNvPicPr>
          <p:nvPr/>
        </p:nvPicPr>
        <p:blipFill>
          <a:blip r:embed="rId2"/>
          <a:stretch>
            <a:fillRect/>
          </a:stretch>
        </p:blipFill>
        <p:spPr>
          <a:xfrm>
            <a:off x="5920008" y="2399290"/>
            <a:ext cx="5451513" cy="2164989"/>
          </a:xfrm>
          <a:prstGeom prst="rect">
            <a:avLst/>
          </a:prstGeom>
        </p:spPr>
      </p:pic>
      <p:pic>
        <p:nvPicPr>
          <p:cNvPr id="9" name="Picture 8">
            <a:extLst>
              <a:ext uri="{FF2B5EF4-FFF2-40B4-BE49-F238E27FC236}">
                <a16:creationId xmlns:a16="http://schemas.microsoft.com/office/drawing/2014/main" id="{84A063AC-DAF6-84FF-1DDC-82735C969A52}"/>
              </a:ext>
            </a:extLst>
          </p:cNvPr>
          <p:cNvPicPr>
            <a:picLocks noChangeAspect="1"/>
          </p:cNvPicPr>
          <p:nvPr/>
        </p:nvPicPr>
        <p:blipFill>
          <a:blip r:embed="rId3"/>
          <a:stretch>
            <a:fillRect/>
          </a:stretch>
        </p:blipFill>
        <p:spPr>
          <a:xfrm>
            <a:off x="0" y="5181317"/>
            <a:ext cx="12192000" cy="831159"/>
          </a:xfrm>
          <a:prstGeom prst="rect">
            <a:avLst/>
          </a:prstGeom>
        </p:spPr>
      </p:pic>
    </p:spTree>
    <p:extLst>
      <p:ext uri="{BB962C8B-B14F-4D97-AF65-F5344CB8AC3E}">
        <p14:creationId xmlns:p14="http://schemas.microsoft.com/office/powerpoint/2010/main" val="265004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8C2041-372B-2C70-1111-C66212DA4D5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427C446-B95B-2C7C-07F6-93BB9FA81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08C7DA7-03DE-07F8-A43E-DC0C449EC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8D9A8811-B487-1236-C7CB-AE2CF1BFFD81}"/>
              </a:ext>
            </a:extLst>
          </p:cNvPr>
          <p:cNvSpPr>
            <a:spLocks noGrp="1"/>
          </p:cNvSpPr>
          <p:nvPr>
            <p:ph type="title"/>
          </p:nvPr>
        </p:nvSpPr>
        <p:spPr>
          <a:xfrm>
            <a:off x="1137038" y="896469"/>
            <a:ext cx="3820630" cy="3005643"/>
          </a:xfrm>
        </p:spPr>
        <p:txBody>
          <a:bodyPr anchor="t">
            <a:normAutofit/>
          </a:bodyPr>
          <a:lstStyle/>
          <a:p>
            <a:r>
              <a:rPr lang="en-US" dirty="0"/>
              <a:t>Minimum requirements to build a test</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BC684DCA-3922-479F-C537-49B50192CC57}"/>
              </a:ext>
            </a:extLst>
          </p:cNvPr>
          <p:cNvSpPr>
            <a:spLocks noGrp="1"/>
          </p:cNvSpPr>
          <p:nvPr>
            <p:ph idx="1"/>
          </p:nvPr>
        </p:nvSpPr>
        <p:spPr>
          <a:xfrm>
            <a:off x="6096000" y="896469"/>
            <a:ext cx="4957667" cy="2105439"/>
          </a:xfrm>
        </p:spPr>
        <p:txBody>
          <a:bodyPr>
            <a:normAutofit lnSpcReduction="10000"/>
          </a:bodyPr>
          <a:lstStyle/>
          <a:p>
            <a:r>
              <a:rPr lang="en-US" sz="2000" dirty="0"/>
              <a:t>Voltage measurement</a:t>
            </a:r>
          </a:p>
          <a:p>
            <a:r>
              <a:rPr lang="en-US" sz="2000" dirty="0"/>
              <a:t>Resistance measurement</a:t>
            </a:r>
          </a:p>
          <a:p>
            <a:r>
              <a:rPr lang="en-US" sz="2000" dirty="0"/>
              <a:t>Arbitrary voltage source</a:t>
            </a:r>
          </a:p>
          <a:p>
            <a:r>
              <a:rPr lang="en-US" sz="2000" dirty="0"/>
              <a:t>Current measurement (rare)</a:t>
            </a:r>
          </a:p>
          <a:p>
            <a:r>
              <a:rPr lang="en-US" sz="2000" b="1" dirty="0"/>
              <a:t>Being able to construct arbitrary circuits </a:t>
            </a:r>
          </a:p>
        </p:txBody>
      </p:sp>
    </p:spTree>
    <p:extLst>
      <p:ext uri="{BB962C8B-B14F-4D97-AF65-F5344CB8AC3E}">
        <p14:creationId xmlns:p14="http://schemas.microsoft.com/office/powerpoint/2010/main" val="3363453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9CC355-6F76-8AB6-85F9-67BD8226CC1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F1EFB8B-9E18-84BF-6B13-E1A243F8A0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38F6A37-E6A3-6D18-68EE-5576200B2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0C69F2C-8302-CD6B-E9BA-21DB037391EF}"/>
              </a:ext>
            </a:extLst>
          </p:cNvPr>
          <p:cNvSpPr>
            <a:spLocks noGrp="1"/>
          </p:cNvSpPr>
          <p:nvPr>
            <p:ph type="title"/>
          </p:nvPr>
        </p:nvSpPr>
        <p:spPr>
          <a:xfrm>
            <a:off x="1137038" y="896469"/>
            <a:ext cx="3820630" cy="3005643"/>
          </a:xfrm>
        </p:spPr>
        <p:txBody>
          <a:bodyPr anchor="t">
            <a:normAutofit/>
          </a:bodyPr>
          <a:lstStyle/>
          <a:p>
            <a:r>
              <a:rPr lang="en-US" dirty="0"/>
              <a:t>Minimum requirements to build a test</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943D1571-E943-F607-B5D7-05C899D09C66}"/>
              </a:ext>
            </a:extLst>
          </p:cNvPr>
          <p:cNvSpPr>
            <a:spLocks noGrp="1"/>
          </p:cNvSpPr>
          <p:nvPr>
            <p:ph idx="1"/>
          </p:nvPr>
        </p:nvSpPr>
        <p:spPr>
          <a:xfrm>
            <a:off x="6096000" y="896469"/>
            <a:ext cx="4957667" cy="4290775"/>
          </a:xfrm>
        </p:spPr>
        <p:txBody>
          <a:bodyPr>
            <a:normAutofit/>
          </a:bodyPr>
          <a:lstStyle/>
          <a:p>
            <a:r>
              <a:rPr lang="en-US" sz="2000" dirty="0"/>
              <a:t>Voltage measurement</a:t>
            </a:r>
          </a:p>
          <a:p>
            <a:pPr lvl="1"/>
            <a:r>
              <a:rPr lang="en-US" sz="1600" dirty="0"/>
              <a:t>We mean open circuit voltage typically</a:t>
            </a:r>
          </a:p>
          <a:p>
            <a:r>
              <a:rPr lang="en-US" sz="2000" dirty="0"/>
              <a:t>Resistance measurement</a:t>
            </a:r>
          </a:p>
          <a:p>
            <a:pPr lvl="1"/>
            <a:r>
              <a:rPr lang="en-US" sz="1600" dirty="0"/>
              <a:t>Can tell you more about connection than open circuit voltage</a:t>
            </a:r>
          </a:p>
          <a:p>
            <a:r>
              <a:rPr lang="en-US" sz="2000" dirty="0"/>
              <a:t>Arbitrary voltage source</a:t>
            </a:r>
          </a:p>
          <a:p>
            <a:pPr lvl="1"/>
            <a:r>
              <a:rPr lang="en-US" sz="1600" dirty="0"/>
              <a:t>Turn devices on and off</a:t>
            </a:r>
          </a:p>
          <a:p>
            <a:pPr lvl="1"/>
            <a:r>
              <a:rPr lang="en-US" sz="1600" dirty="0"/>
              <a:t>Turn relays on</a:t>
            </a:r>
          </a:p>
          <a:p>
            <a:pPr lvl="1"/>
            <a:r>
              <a:rPr lang="en-US" sz="1600" dirty="0"/>
              <a:t>Avoid using for continuity tests, prefer resistance tests</a:t>
            </a:r>
          </a:p>
          <a:p>
            <a:r>
              <a:rPr lang="en-US" sz="2000" dirty="0"/>
              <a:t>Current measurement (rare)</a:t>
            </a:r>
          </a:p>
          <a:p>
            <a:r>
              <a:rPr lang="en-US" sz="2000" b="1" dirty="0"/>
              <a:t>Being able to construct arbitrary circuits </a:t>
            </a:r>
          </a:p>
        </p:txBody>
      </p:sp>
    </p:spTree>
    <p:extLst>
      <p:ext uri="{BB962C8B-B14F-4D97-AF65-F5344CB8AC3E}">
        <p14:creationId xmlns:p14="http://schemas.microsoft.com/office/powerpoint/2010/main" val="317723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2BC14F-722F-EA92-F055-739F13CF0EA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2540A3-0AD5-BEFC-FF58-C1ACE99A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EBF04A3-59DE-BA72-CC3F-8D3A112E33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C5B0944-9F0B-91EA-E6D1-E2A37E9572E4}"/>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4x64 Matrix Option from Pickering</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CB1DAEC3-9BB3-4C0F-4EEA-047B471A9239}"/>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Having 4 rows in Y-axis is very limiting</a:t>
            </a:r>
          </a:p>
          <a:p>
            <a:r>
              <a:rPr lang="en-US" sz="2000" dirty="0">
                <a:solidFill>
                  <a:schemeClr val="tx1">
                    <a:lumMod val="85000"/>
                    <a:lumOff val="15000"/>
                  </a:schemeClr>
                </a:solidFill>
              </a:rPr>
              <a:t>Need x4 modules for 256 targets on X axis</a:t>
            </a:r>
          </a:p>
          <a:p>
            <a:r>
              <a:rPr lang="en-US" sz="2000" dirty="0">
                <a:solidFill>
                  <a:schemeClr val="tx1">
                    <a:lumMod val="85000"/>
                    <a:lumOff val="15000"/>
                  </a:schemeClr>
                </a:solidFill>
              </a:rPr>
              <a:t>2A current</a:t>
            </a: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6" name="Picture 5">
            <a:extLst>
              <a:ext uri="{FF2B5EF4-FFF2-40B4-BE49-F238E27FC236}">
                <a16:creationId xmlns:a16="http://schemas.microsoft.com/office/drawing/2014/main" id="{50D137F0-EE8F-FDBB-763E-5A116921EBCF}"/>
              </a:ext>
            </a:extLst>
          </p:cNvPr>
          <p:cNvPicPr>
            <a:picLocks noChangeAspect="1"/>
          </p:cNvPicPr>
          <p:nvPr/>
        </p:nvPicPr>
        <p:blipFill>
          <a:blip r:embed="rId2"/>
          <a:stretch>
            <a:fillRect/>
          </a:stretch>
        </p:blipFill>
        <p:spPr>
          <a:xfrm>
            <a:off x="4914580" y="3488100"/>
            <a:ext cx="7277420" cy="3369899"/>
          </a:xfrm>
          <a:prstGeom prst="rect">
            <a:avLst/>
          </a:prstGeom>
        </p:spPr>
      </p:pic>
    </p:spTree>
    <p:extLst>
      <p:ext uri="{BB962C8B-B14F-4D97-AF65-F5344CB8AC3E}">
        <p14:creationId xmlns:p14="http://schemas.microsoft.com/office/powerpoint/2010/main" val="12402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94166B-F3EA-37E7-0D4A-E0FA3285D54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00E7498-54BA-C32B-F4D5-B11635F74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6F457F1-246A-37D9-B50D-8DEA4BE99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535C13D-F1BE-D35E-59D7-823C5F8AE716}"/>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6x64 Matrix Option from Marvin</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3756ADB7-100C-0C9F-D5A9-EA0A594C157B}"/>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Having 6 rows in Y-axis is nice</a:t>
            </a:r>
          </a:p>
          <a:p>
            <a:r>
              <a:rPr lang="en-US" sz="2000" dirty="0">
                <a:solidFill>
                  <a:schemeClr val="tx1">
                    <a:lumMod val="85000"/>
                    <a:lumOff val="15000"/>
                  </a:schemeClr>
                </a:solidFill>
              </a:rPr>
              <a:t>Still need x4 modules for 256 targets on X axis</a:t>
            </a:r>
          </a:p>
          <a:p>
            <a:r>
              <a:rPr lang="en-US" sz="2000" dirty="0">
                <a:solidFill>
                  <a:schemeClr val="tx1">
                    <a:lumMod val="85000"/>
                    <a:lumOff val="15000"/>
                  </a:schemeClr>
                </a:solidFill>
              </a:rPr>
              <a:t>Only 500 mA current</a:t>
            </a: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5" name="Picture 4">
            <a:extLst>
              <a:ext uri="{FF2B5EF4-FFF2-40B4-BE49-F238E27FC236}">
                <a16:creationId xmlns:a16="http://schemas.microsoft.com/office/drawing/2014/main" id="{0F19B3FA-CDBB-C248-6390-98BF573E1A7A}"/>
              </a:ext>
            </a:extLst>
          </p:cNvPr>
          <p:cNvPicPr>
            <a:picLocks noChangeAspect="1"/>
          </p:cNvPicPr>
          <p:nvPr/>
        </p:nvPicPr>
        <p:blipFill>
          <a:blip r:embed="rId2"/>
          <a:stretch>
            <a:fillRect/>
          </a:stretch>
        </p:blipFill>
        <p:spPr>
          <a:xfrm>
            <a:off x="4637285" y="3521758"/>
            <a:ext cx="7454962" cy="3336242"/>
          </a:xfrm>
          <a:prstGeom prst="rect">
            <a:avLst/>
          </a:prstGeom>
        </p:spPr>
      </p:pic>
    </p:spTree>
    <p:extLst>
      <p:ext uri="{BB962C8B-B14F-4D97-AF65-F5344CB8AC3E}">
        <p14:creationId xmlns:p14="http://schemas.microsoft.com/office/powerpoint/2010/main" val="76646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023968-03D3-C01A-51A2-FA056A99942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04EF9B4-32CC-EB6A-5CB9-4DD18D43B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0E7137F-10D0-2B75-069F-C55458DBF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CC9204F-3322-7D4D-035B-28438D076D13}"/>
              </a:ext>
            </a:extLst>
          </p:cNvPr>
          <p:cNvSpPr>
            <a:spLocks noGrp="1"/>
          </p:cNvSpPr>
          <p:nvPr>
            <p:ph type="title"/>
          </p:nvPr>
        </p:nvSpPr>
        <p:spPr>
          <a:xfrm>
            <a:off x="1137038" y="896469"/>
            <a:ext cx="3820630" cy="3005643"/>
          </a:xfrm>
        </p:spPr>
        <p:txBody>
          <a:bodyPr anchor="t">
            <a:normAutofit/>
          </a:bodyPr>
          <a:lstStyle/>
          <a:p>
            <a:r>
              <a:rPr lang="en-US" dirty="0"/>
              <a:t>Minimum requirements to build a test</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60195F57-D858-685C-F7EB-3FCA505DFA18}"/>
              </a:ext>
            </a:extLst>
          </p:cNvPr>
          <p:cNvSpPr>
            <a:spLocks noGrp="1"/>
          </p:cNvSpPr>
          <p:nvPr>
            <p:ph idx="1"/>
          </p:nvPr>
        </p:nvSpPr>
        <p:spPr>
          <a:xfrm>
            <a:off x="6096000" y="896469"/>
            <a:ext cx="4957667" cy="2105439"/>
          </a:xfrm>
        </p:spPr>
        <p:txBody>
          <a:bodyPr>
            <a:normAutofit/>
          </a:bodyPr>
          <a:lstStyle/>
          <a:p>
            <a:r>
              <a:rPr lang="en-US" sz="2000" dirty="0"/>
              <a:t>Voltage measurement</a:t>
            </a:r>
          </a:p>
          <a:p>
            <a:r>
              <a:rPr lang="en-US" sz="2000" dirty="0"/>
              <a:t>Resistance measurement</a:t>
            </a:r>
          </a:p>
          <a:p>
            <a:r>
              <a:rPr lang="en-US" sz="2000" b="1" dirty="0"/>
              <a:t>Arbitrary voltage source</a:t>
            </a:r>
          </a:p>
          <a:p>
            <a:r>
              <a:rPr lang="en-US" sz="2000" dirty="0"/>
              <a:t>Current measurement (rare)</a:t>
            </a:r>
          </a:p>
          <a:p>
            <a:r>
              <a:rPr lang="en-US" sz="2000" strike="sngStrike" dirty="0"/>
              <a:t>Being able to construct arbitrary circuits </a:t>
            </a:r>
          </a:p>
        </p:txBody>
      </p:sp>
    </p:spTree>
    <p:extLst>
      <p:ext uri="{BB962C8B-B14F-4D97-AF65-F5344CB8AC3E}">
        <p14:creationId xmlns:p14="http://schemas.microsoft.com/office/powerpoint/2010/main" val="3532700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252AAA-57A4-F20E-1DDE-8F4E5598FA4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CA17304-EDEB-24F4-8496-EC13A54DD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ACD862A-6EBD-C023-AFEE-3EE7C0A1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D1B92B6-DA45-18B1-5D9A-10AE3A888F38}"/>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Power Supply</a:t>
            </a:r>
          </a:p>
        </p:txBody>
      </p:sp>
      <p:sp>
        <p:nvSpPr>
          <p:cNvPr id="5" name="Content Placeholder 4">
            <a:extLst>
              <a:ext uri="{FF2B5EF4-FFF2-40B4-BE49-F238E27FC236}">
                <a16:creationId xmlns:a16="http://schemas.microsoft.com/office/drawing/2014/main" id="{74169571-27AE-B7C6-45CE-2382DFE62141}"/>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Possible candidate for adjustable power supply</a:t>
            </a:r>
          </a:p>
          <a:p>
            <a:r>
              <a:rPr lang="en-US" sz="2000" dirty="0">
                <a:solidFill>
                  <a:schemeClr val="tx1">
                    <a:lumMod val="85000"/>
                    <a:lumOff val="15000"/>
                  </a:schemeClr>
                </a:solidFill>
              </a:rPr>
              <a:t>500 mA, up to 32V</a:t>
            </a:r>
          </a:p>
          <a:p>
            <a:r>
              <a:rPr lang="en-US" sz="2000" dirty="0">
                <a:solidFill>
                  <a:schemeClr val="tx1">
                    <a:lumMod val="85000"/>
                    <a:lumOff val="15000"/>
                  </a:schemeClr>
                </a:solidFill>
              </a:rPr>
              <a:t>Ideal test signal source</a:t>
            </a:r>
          </a:p>
          <a:p>
            <a:r>
              <a:rPr lang="en-US" sz="2000" dirty="0">
                <a:solidFill>
                  <a:schemeClr val="tx1">
                    <a:lumMod val="85000"/>
                    <a:lumOff val="15000"/>
                  </a:schemeClr>
                </a:solidFill>
              </a:rPr>
              <a:t>Not great for switching large relays</a:t>
            </a:r>
          </a:p>
        </p:txBody>
      </p:sp>
      <p:pic>
        <p:nvPicPr>
          <p:cNvPr id="6" name="Picture 5">
            <a:extLst>
              <a:ext uri="{FF2B5EF4-FFF2-40B4-BE49-F238E27FC236}">
                <a16:creationId xmlns:a16="http://schemas.microsoft.com/office/drawing/2014/main" id="{E1979137-4745-1CD0-2AAB-B0AACF262632}"/>
              </a:ext>
            </a:extLst>
          </p:cNvPr>
          <p:cNvPicPr>
            <a:picLocks noChangeAspect="1"/>
          </p:cNvPicPr>
          <p:nvPr/>
        </p:nvPicPr>
        <p:blipFill>
          <a:blip r:embed="rId2"/>
          <a:stretch>
            <a:fillRect/>
          </a:stretch>
        </p:blipFill>
        <p:spPr>
          <a:xfrm>
            <a:off x="4957668" y="3373919"/>
            <a:ext cx="6634232" cy="2933092"/>
          </a:xfrm>
          <a:prstGeom prst="rect">
            <a:avLst/>
          </a:prstGeom>
        </p:spPr>
      </p:pic>
      <p:pic>
        <p:nvPicPr>
          <p:cNvPr id="9" name="Picture 8">
            <a:extLst>
              <a:ext uri="{FF2B5EF4-FFF2-40B4-BE49-F238E27FC236}">
                <a16:creationId xmlns:a16="http://schemas.microsoft.com/office/drawing/2014/main" id="{58F2C59F-C688-9774-7589-D243863361AB}"/>
              </a:ext>
            </a:extLst>
          </p:cNvPr>
          <p:cNvPicPr>
            <a:picLocks noChangeAspect="1"/>
          </p:cNvPicPr>
          <p:nvPr/>
        </p:nvPicPr>
        <p:blipFill>
          <a:blip r:embed="rId3"/>
          <a:stretch>
            <a:fillRect/>
          </a:stretch>
        </p:blipFill>
        <p:spPr>
          <a:xfrm>
            <a:off x="536938" y="2572561"/>
            <a:ext cx="2966619" cy="3734450"/>
          </a:xfrm>
          <a:prstGeom prst="rect">
            <a:avLst/>
          </a:prstGeom>
        </p:spPr>
      </p:pic>
    </p:spTree>
    <p:extLst>
      <p:ext uri="{BB962C8B-B14F-4D97-AF65-F5344CB8AC3E}">
        <p14:creationId xmlns:p14="http://schemas.microsoft.com/office/powerpoint/2010/main" val="415229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84AC73-35C6-2489-36B3-F6B5A1A83DF6}"/>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FE58835-E6BB-9818-5B25-0026F354E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D216B43-FAD9-3990-2D07-92D7D3393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ABF1B7F-2FFF-A34B-A3B9-473BEEBA3250}"/>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Power Supply</a:t>
            </a:r>
          </a:p>
        </p:txBody>
      </p:sp>
      <p:sp>
        <p:nvSpPr>
          <p:cNvPr id="5" name="Content Placeholder 4">
            <a:extLst>
              <a:ext uri="{FF2B5EF4-FFF2-40B4-BE49-F238E27FC236}">
                <a16:creationId xmlns:a16="http://schemas.microsoft.com/office/drawing/2014/main" id="{0709C2B9-8E75-3F1B-BAD9-77429A1614FF}"/>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2 Channel</a:t>
            </a:r>
          </a:p>
          <a:p>
            <a:r>
              <a:rPr lang="en-US" sz="2000" dirty="0">
                <a:solidFill>
                  <a:schemeClr val="tx1">
                    <a:lumMod val="85000"/>
                    <a:lumOff val="15000"/>
                  </a:schemeClr>
                </a:solidFill>
              </a:rPr>
              <a:t>2A, 48V</a:t>
            </a:r>
          </a:p>
          <a:p>
            <a:r>
              <a:rPr lang="en-US" sz="2000" dirty="0">
                <a:solidFill>
                  <a:schemeClr val="tx1">
                    <a:lumMod val="85000"/>
                    <a:lumOff val="15000"/>
                  </a:schemeClr>
                </a:solidFill>
              </a:rPr>
              <a:t>Great, but could use more channels</a:t>
            </a:r>
          </a:p>
        </p:txBody>
      </p:sp>
      <p:pic>
        <p:nvPicPr>
          <p:cNvPr id="3" name="Picture 2">
            <a:extLst>
              <a:ext uri="{FF2B5EF4-FFF2-40B4-BE49-F238E27FC236}">
                <a16:creationId xmlns:a16="http://schemas.microsoft.com/office/drawing/2014/main" id="{1F3F831E-6467-E961-25DB-D7BDBBDF5D57}"/>
              </a:ext>
            </a:extLst>
          </p:cNvPr>
          <p:cNvPicPr>
            <a:picLocks noChangeAspect="1"/>
          </p:cNvPicPr>
          <p:nvPr/>
        </p:nvPicPr>
        <p:blipFill>
          <a:blip r:embed="rId2"/>
          <a:stretch>
            <a:fillRect/>
          </a:stretch>
        </p:blipFill>
        <p:spPr>
          <a:xfrm>
            <a:off x="5859477" y="2970685"/>
            <a:ext cx="5795585" cy="3543858"/>
          </a:xfrm>
          <a:prstGeom prst="rect">
            <a:avLst/>
          </a:prstGeom>
        </p:spPr>
      </p:pic>
    </p:spTree>
    <p:extLst>
      <p:ext uri="{BB962C8B-B14F-4D97-AF65-F5344CB8AC3E}">
        <p14:creationId xmlns:p14="http://schemas.microsoft.com/office/powerpoint/2010/main" val="303178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8EEF42-57B5-6F4C-CB88-B20FB2F2FF9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51E5AFF-4508-4448-4868-578CA5C27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6E6A14A-6BD0-94A7-EDAE-134E653E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88AC21A-55C9-F736-46EB-8A3FF2E9BFC1}"/>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SMUs: Precision Sources</a:t>
            </a:r>
          </a:p>
        </p:txBody>
      </p:sp>
      <p:sp>
        <p:nvSpPr>
          <p:cNvPr id="5" name="Content Placeholder 4">
            <a:extLst>
              <a:ext uri="{FF2B5EF4-FFF2-40B4-BE49-F238E27FC236}">
                <a16:creationId xmlns:a16="http://schemas.microsoft.com/office/drawing/2014/main" id="{D0DBE16D-D6E3-C1C3-A247-A09E94ECEAE8}"/>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Higher-precision sources are called SMU (Source Measure Units)</a:t>
            </a:r>
          </a:p>
          <a:p>
            <a:r>
              <a:rPr lang="en-US" sz="2000" dirty="0">
                <a:solidFill>
                  <a:schemeClr val="tx1">
                    <a:lumMod val="85000"/>
                    <a:lumOff val="15000"/>
                  </a:schemeClr>
                </a:solidFill>
              </a:rPr>
              <a:t>Typically, low voltages/currents</a:t>
            </a:r>
          </a:p>
        </p:txBody>
      </p:sp>
      <p:pic>
        <p:nvPicPr>
          <p:cNvPr id="6" name="Picture 5">
            <a:extLst>
              <a:ext uri="{FF2B5EF4-FFF2-40B4-BE49-F238E27FC236}">
                <a16:creationId xmlns:a16="http://schemas.microsoft.com/office/drawing/2014/main" id="{EC9C061E-DE47-1443-00A0-6A811573C682}"/>
              </a:ext>
            </a:extLst>
          </p:cNvPr>
          <p:cNvPicPr>
            <a:picLocks noChangeAspect="1"/>
          </p:cNvPicPr>
          <p:nvPr/>
        </p:nvPicPr>
        <p:blipFill>
          <a:blip r:embed="rId2"/>
          <a:stretch>
            <a:fillRect/>
          </a:stretch>
        </p:blipFill>
        <p:spPr>
          <a:xfrm>
            <a:off x="2632132" y="3331984"/>
            <a:ext cx="9559868" cy="3526016"/>
          </a:xfrm>
          <a:prstGeom prst="rect">
            <a:avLst/>
          </a:prstGeom>
        </p:spPr>
      </p:pic>
    </p:spTree>
    <p:extLst>
      <p:ext uri="{BB962C8B-B14F-4D97-AF65-F5344CB8AC3E}">
        <p14:creationId xmlns:p14="http://schemas.microsoft.com/office/powerpoint/2010/main" val="73496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11AB80-E11F-9980-61CD-F38C8D63613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BB0E40E-85B8-9855-D09B-8A14DF0F5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3B47BBE-7F73-5956-B43C-54DC1B2EF8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E7A3A2C-F3CC-B1A1-3F7C-F6205EBE63B3}"/>
              </a:ext>
            </a:extLst>
          </p:cNvPr>
          <p:cNvSpPr>
            <a:spLocks noGrp="1"/>
          </p:cNvSpPr>
          <p:nvPr>
            <p:ph type="title"/>
          </p:nvPr>
        </p:nvSpPr>
        <p:spPr>
          <a:xfrm>
            <a:off x="1137038" y="896469"/>
            <a:ext cx="3820630" cy="3005643"/>
          </a:xfrm>
        </p:spPr>
        <p:txBody>
          <a:bodyPr anchor="t">
            <a:normAutofit/>
          </a:bodyPr>
          <a:lstStyle/>
          <a:p>
            <a:r>
              <a:rPr lang="en-US" dirty="0"/>
              <a:t>Minimum requirements to build a test</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4FBAB164-7CB3-8166-78AD-3993246059FA}"/>
              </a:ext>
            </a:extLst>
          </p:cNvPr>
          <p:cNvSpPr>
            <a:spLocks noGrp="1"/>
          </p:cNvSpPr>
          <p:nvPr>
            <p:ph idx="1"/>
          </p:nvPr>
        </p:nvSpPr>
        <p:spPr>
          <a:xfrm>
            <a:off x="6096000" y="896469"/>
            <a:ext cx="4957667" cy="2105439"/>
          </a:xfrm>
        </p:spPr>
        <p:txBody>
          <a:bodyPr>
            <a:normAutofit/>
          </a:bodyPr>
          <a:lstStyle/>
          <a:p>
            <a:r>
              <a:rPr lang="en-US" sz="2000" b="1" dirty="0"/>
              <a:t>Voltage measurement</a:t>
            </a:r>
          </a:p>
          <a:p>
            <a:r>
              <a:rPr lang="en-US" sz="2000" b="1" dirty="0"/>
              <a:t>Resistance measurement</a:t>
            </a:r>
          </a:p>
          <a:p>
            <a:r>
              <a:rPr lang="en-US" sz="2000" strike="sngStrike" dirty="0"/>
              <a:t>Arbitrary voltage source</a:t>
            </a:r>
          </a:p>
          <a:p>
            <a:r>
              <a:rPr lang="en-US" sz="2000" b="1" dirty="0"/>
              <a:t>Current measurement (rare)</a:t>
            </a:r>
          </a:p>
          <a:p>
            <a:r>
              <a:rPr lang="en-US" sz="2000" strike="sngStrike" dirty="0"/>
              <a:t>Being able to construct arbitrary circuits </a:t>
            </a:r>
          </a:p>
        </p:txBody>
      </p:sp>
    </p:spTree>
    <p:extLst>
      <p:ext uri="{BB962C8B-B14F-4D97-AF65-F5344CB8AC3E}">
        <p14:creationId xmlns:p14="http://schemas.microsoft.com/office/powerpoint/2010/main" val="3268260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D0B0D1-C390-DD0D-8605-72F13FD5304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29D6D49-D101-E928-F117-351F392BA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44D389D-1797-B214-C21E-25CEF5F5F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D811D1E-AFFB-525B-1DC9-6AB01F3DAC10}"/>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PXI 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M1212A – High End</a:t>
            </a:r>
          </a:p>
        </p:txBody>
      </p:sp>
      <p:sp>
        <p:nvSpPr>
          <p:cNvPr id="5" name="Content Placeholder 4">
            <a:extLst>
              <a:ext uri="{FF2B5EF4-FFF2-40B4-BE49-F238E27FC236}">
                <a16:creationId xmlns:a16="http://schemas.microsoft.com/office/drawing/2014/main" id="{837D5025-EB16-A915-3DC0-A6579B01DFD4}"/>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M1412A</a:t>
            </a:r>
          </a:p>
          <a:p>
            <a:r>
              <a:rPr lang="en-US" sz="2000" dirty="0">
                <a:solidFill>
                  <a:schemeClr val="tx1">
                    <a:lumMod val="85000"/>
                    <a:lumOff val="15000"/>
                  </a:schemeClr>
                </a:solidFill>
              </a:rPr>
              <a:t>7.5 Digit</a:t>
            </a:r>
          </a:p>
          <a:p>
            <a:r>
              <a:rPr lang="en-US" sz="2000" dirty="0">
                <a:solidFill>
                  <a:schemeClr val="tx1">
                    <a:lumMod val="85000"/>
                    <a:lumOff val="15000"/>
                  </a:schemeClr>
                </a:solidFill>
              </a:rPr>
              <a:t>Costs $8793</a:t>
            </a:r>
          </a:p>
        </p:txBody>
      </p:sp>
      <p:pic>
        <p:nvPicPr>
          <p:cNvPr id="8" name="Picture 7">
            <a:extLst>
              <a:ext uri="{FF2B5EF4-FFF2-40B4-BE49-F238E27FC236}">
                <a16:creationId xmlns:a16="http://schemas.microsoft.com/office/drawing/2014/main" id="{F6A6CEAE-3279-9231-AD7E-E6F6BF7D711C}"/>
              </a:ext>
            </a:extLst>
          </p:cNvPr>
          <p:cNvPicPr>
            <a:picLocks noChangeAspect="1"/>
          </p:cNvPicPr>
          <p:nvPr/>
        </p:nvPicPr>
        <p:blipFill>
          <a:blip r:embed="rId3"/>
          <a:stretch>
            <a:fillRect/>
          </a:stretch>
        </p:blipFill>
        <p:spPr>
          <a:xfrm>
            <a:off x="5980789" y="2328374"/>
            <a:ext cx="5621657" cy="4476100"/>
          </a:xfrm>
          <a:prstGeom prst="rect">
            <a:avLst/>
          </a:prstGeom>
        </p:spPr>
      </p:pic>
      <p:pic>
        <p:nvPicPr>
          <p:cNvPr id="12" name="Picture 11">
            <a:extLst>
              <a:ext uri="{FF2B5EF4-FFF2-40B4-BE49-F238E27FC236}">
                <a16:creationId xmlns:a16="http://schemas.microsoft.com/office/drawing/2014/main" id="{464D6E74-7788-41C2-65CC-C86532A8C0E4}"/>
              </a:ext>
            </a:extLst>
          </p:cNvPr>
          <p:cNvPicPr>
            <a:picLocks noChangeAspect="1"/>
          </p:cNvPicPr>
          <p:nvPr/>
        </p:nvPicPr>
        <p:blipFill>
          <a:blip r:embed="rId4"/>
          <a:stretch>
            <a:fillRect/>
          </a:stretch>
        </p:blipFill>
        <p:spPr>
          <a:xfrm>
            <a:off x="882944" y="3536804"/>
            <a:ext cx="5621657" cy="30254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8007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437F2E-5493-D742-6F11-CC9584D8469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DE3C4A8-DD1A-DB92-D093-95B205858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F44DDE4-B1BA-C725-B0C5-31A68198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9C7FED0-1180-75BE-55AB-B583968C56EE}"/>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PXI 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Other options from Keysight</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7" name="Picture 6">
            <a:extLst>
              <a:ext uri="{FF2B5EF4-FFF2-40B4-BE49-F238E27FC236}">
                <a16:creationId xmlns:a16="http://schemas.microsoft.com/office/drawing/2014/main" id="{5D49E82C-A433-9B60-05CB-50C90B3DCC57}"/>
              </a:ext>
            </a:extLst>
          </p:cNvPr>
          <p:cNvPicPr>
            <a:picLocks noChangeAspect="1"/>
          </p:cNvPicPr>
          <p:nvPr/>
        </p:nvPicPr>
        <p:blipFill>
          <a:blip r:embed="rId2"/>
          <a:stretch>
            <a:fillRect/>
          </a:stretch>
        </p:blipFill>
        <p:spPr>
          <a:xfrm>
            <a:off x="5669168" y="0"/>
            <a:ext cx="6384714" cy="6858000"/>
          </a:xfrm>
          <a:prstGeom prst="rect">
            <a:avLst/>
          </a:prstGeom>
        </p:spPr>
      </p:pic>
    </p:spTree>
    <p:extLst>
      <p:ext uri="{BB962C8B-B14F-4D97-AF65-F5344CB8AC3E}">
        <p14:creationId xmlns:p14="http://schemas.microsoft.com/office/powerpoint/2010/main" val="1782057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BC7981-530B-4C01-FD1B-EA9D4B28D5A6}"/>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BC48A9F-A299-D777-3FD3-0154599A7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40E330D-AC74-498B-DDB7-D8B9E3100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1A30A0C4-DAEE-8890-8B21-9CEA75B506A7}"/>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PXI 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NI PXI-4065</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3" name="Picture 2">
            <a:extLst>
              <a:ext uri="{FF2B5EF4-FFF2-40B4-BE49-F238E27FC236}">
                <a16:creationId xmlns:a16="http://schemas.microsoft.com/office/drawing/2014/main" id="{0EE10900-4A05-8225-8678-96E48E856035}"/>
              </a:ext>
            </a:extLst>
          </p:cNvPr>
          <p:cNvPicPr>
            <a:picLocks noChangeAspect="1"/>
          </p:cNvPicPr>
          <p:nvPr/>
        </p:nvPicPr>
        <p:blipFill>
          <a:blip r:embed="rId2"/>
          <a:stretch>
            <a:fillRect/>
          </a:stretch>
        </p:blipFill>
        <p:spPr>
          <a:xfrm>
            <a:off x="7011887" y="2508590"/>
            <a:ext cx="5180113" cy="4349410"/>
          </a:xfrm>
          <a:prstGeom prst="rect">
            <a:avLst/>
          </a:prstGeom>
        </p:spPr>
      </p:pic>
      <p:sp>
        <p:nvSpPr>
          <p:cNvPr id="5" name="Content Placeholder 4">
            <a:extLst>
              <a:ext uri="{FF2B5EF4-FFF2-40B4-BE49-F238E27FC236}">
                <a16:creationId xmlns:a16="http://schemas.microsoft.com/office/drawing/2014/main" id="{46788A24-C440-1210-FE95-D86567DCABB5}"/>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6.5 Digit</a:t>
            </a:r>
          </a:p>
          <a:p>
            <a:r>
              <a:rPr lang="en-US" sz="2000" dirty="0">
                <a:solidFill>
                  <a:schemeClr val="tx1">
                    <a:lumMod val="85000"/>
                    <a:lumOff val="15000"/>
                  </a:schemeClr>
                </a:solidFill>
              </a:rPr>
              <a:t>Costs $2085</a:t>
            </a:r>
          </a:p>
        </p:txBody>
      </p:sp>
    </p:spTree>
    <p:extLst>
      <p:ext uri="{BB962C8B-B14F-4D97-AF65-F5344CB8AC3E}">
        <p14:creationId xmlns:p14="http://schemas.microsoft.com/office/powerpoint/2010/main" val="366045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0CFF52-9669-25E8-B635-59A360F9067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F2C2E0C-5DE7-5F0A-278B-20C6167DFA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004BA66-66AC-DB9B-5C5A-D4FF3ADAC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FA7999D-D405-8582-AB31-B40D83017FCF}"/>
              </a:ext>
            </a:extLst>
          </p:cNvPr>
          <p:cNvSpPr>
            <a:spLocks noGrp="1"/>
          </p:cNvSpPr>
          <p:nvPr>
            <p:ph type="title"/>
          </p:nvPr>
        </p:nvSpPr>
        <p:spPr>
          <a:xfrm>
            <a:off x="1137038" y="896469"/>
            <a:ext cx="3820630" cy="3005643"/>
          </a:xfrm>
        </p:spPr>
        <p:txBody>
          <a:bodyPr anchor="t">
            <a:normAutofit/>
          </a:bodyPr>
          <a:lstStyle/>
          <a:p>
            <a:r>
              <a:rPr lang="en-US" dirty="0"/>
              <a:t>Matrix PXI Modules</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B54A6536-8DC3-DD59-D5CC-4C51BE678637}"/>
              </a:ext>
            </a:extLst>
          </p:cNvPr>
          <p:cNvSpPr>
            <a:spLocks noGrp="1"/>
          </p:cNvSpPr>
          <p:nvPr>
            <p:ph idx="1"/>
          </p:nvPr>
        </p:nvSpPr>
        <p:spPr>
          <a:xfrm>
            <a:off x="6096000" y="896469"/>
            <a:ext cx="4957667" cy="2105439"/>
          </a:xfrm>
        </p:spPr>
        <p:txBody>
          <a:bodyPr>
            <a:normAutofit/>
          </a:bodyPr>
          <a:lstStyle/>
          <a:p>
            <a:r>
              <a:rPr lang="en-US" sz="2000" dirty="0"/>
              <a:t>Grid arrangement of relays</a:t>
            </a:r>
          </a:p>
          <a:p>
            <a:r>
              <a:rPr lang="en-US" sz="2000" dirty="0"/>
              <a:t>Each cross-point is a relay connecting row and column</a:t>
            </a:r>
          </a:p>
        </p:txBody>
      </p:sp>
      <p:pic>
        <p:nvPicPr>
          <p:cNvPr id="3" name="Picture 2">
            <a:extLst>
              <a:ext uri="{FF2B5EF4-FFF2-40B4-BE49-F238E27FC236}">
                <a16:creationId xmlns:a16="http://schemas.microsoft.com/office/drawing/2014/main" id="{77B0A2C6-7BA6-1C62-3E78-ED16453D02A7}"/>
              </a:ext>
            </a:extLst>
          </p:cNvPr>
          <p:cNvPicPr>
            <a:picLocks noChangeAspect="1"/>
          </p:cNvPicPr>
          <p:nvPr/>
        </p:nvPicPr>
        <p:blipFill>
          <a:blip r:embed="rId3"/>
          <a:stretch>
            <a:fillRect/>
          </a:stretch>
        </p:blipFill>
        <p:spPr>
          <a:xfrm>
            <a:off x="7499011" y="2016838"/>
            <a:ext cx="2151644" cy="3547430"/>
          </a:xfrm>
          <a:prstGeom prst="rect">
            <a:avLst/>
          </a:prstGeom>
        </p:spPr>
      </p:pic>
      <p:pic>
        <p:nvPicPr>
          <p:cNvPr id="7" name="Picture 6">
            <a:extLst>
              <a:ext uri="{FF2B5EF4-FFF2-40B4-BE49-F238E27FC236}">
                <a16:creationId xmlns:a16="http://schemas.microsoft.com/office/drawing/2014/main" id="{724C8E9F-9CF9-5C5F-ABD0-8AE32086D8DD}"/>
              </a:ext>
            </a:extLst>
          </p:cNvPr>
          <p:cNvPicPr>
            <a:picLocks noChangeAspect="1"/>
          </p:cNvPicPr>
          <p:nvPr/>
        </p:nvPicPr>
        <p:blipFill>
          <a:blip r:embed="rId4"/>
          <a:stretch>
            <a:fillRect/>
          </a:stretch>
        </p:blipFill>
        <p:spPr>
          <a:xfrm>
            <a:off x="4504130" y="5564268"/>
            <a:ext cx="7572193" cy="1021340"/>
          </a:xfrm>
          <a:prstGeom prst="rect">
            <a:avLst/>
          </a:prstGeom>
        </p:spPr>
      </p:pic>
    </p:spTree>
    <p:extLst>
      <p:ext uri="{BB962C8B-B14F-4D97-AF65-F5344CB8AC3E}">
        <p14:creationId xmlns:p14="http://schemas.microsoft.com/office/powerpoint/2010/main" val="306973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068F80-3C71-9BA1-38AB-00ACA9E5F6D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44CB30-8494-07DC-2CA9-1D349B489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701916A-57AF-98B7-2086-C74B3235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E39FC637-8174-25EF-7B9C-192D20F344B8}"/>
              </a:ext>
            </a:extLst>
          </p:cNvPr>
          <p:cNvSpPr>
            <a:spLocks noGrp="1"/>
          </p:cNvSpPr>
          <p:nvPr>
            <p:ph type="title"/>
          </p:nvPr>
        </p:nvSpPr>
        <p:spPr>
          <a:xfrm>
            <a:off x="1137038" y="896469"/>
            <a:ext cx="3820630" cy="3005643"/>
          </a:xfrm>
        </p:spPr>
        <p:txBody>
          <a:bodyPr anchor="t">
            <a:normAutofit fontScale="90000"/>
          </a:bodyPr>
          <a:lstStyle/>
          <a:p>
            <a:r>
              <a:rPr lang="en-US" b="1" dirty="0">
                <a:solidFill>
                  <a:schemeClr val="tx1">
                    <a:lumMod val="85000"/>
                    <a:lumOff val="15000"/>
                  </a:schemeClr>
                </a:solidFill>
              </a:rPr>
              <a:t>Bench Top </a:t>
            </a:r>
            <a:r>
              <a:rPr lang="en-US" dirty="0">
                <a:solidFill>
                  <a:schemeClr val="tx1">
                    <a:lumMod val="85000"/>
                    <a:lumOff val="15000"/>
                  </a:schemeClr>
                </a:solidFill>
              </a:rPr>
              <a:t>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Other options from Keysight</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6" name="Picture 5">
            <a:extLst>
              <a:ext uri="{FF2B5EF4-FFF2-40B4-BE49-F238E27FC236}">
                <a16:creationId xmlns:a16="http://schemas.microsoft.com/office/drawing/2014/main" id="{ECD57AB7-DB29-2AEF-4A4E-625793AF73FB}"/>
              </a:ext>
            </a:extLst>
          </p:cNvPr>
          <p:cNvPicPr>
            <a:picLocks noChangeAspect="1"/>
          </p:cNvPicPr>
          <p:nvPr/>
        </p:nvPicPr>
        <p:blipFill>
          <a:blip r:embed="rId2"/>
          <a:srcRect l="7476" t="5172"/>
          <a:stretch/>
        </p:blipFill>
        <p:spPr>
          <a:xfrm>
            <a:off x="4805680" y="3748013"/>
            <a:ext cx="7386320" cy="3109987"/>
          </a:xfrm>
          <a:prstGeom prst="rect">
            <a:avLst/>
          </a:prstGeom>
        </p:spPr>
      </p:pic>
      <p:pic>
        <p:nvPicPr>
          <p:cNvPr id="3" name="Picture 2">
            <a:extLst>
              <a:ext uri="{FF2B5EF4-FFF2-40B4-BE49-F238E27FC236}">
                <a16:creationId xmlns:a16="http://schemas.microsoft.com/office/drawing/2014/main" id="{7D84FB31-AEDD-B91F-8ECA-1A54DC4F7FC0}"/>
              </a:ext>
            </a:extLst>
          </p:cNvPr>
          <p:cNvPicPr>
            <a:picLocks noChangeAspect="1"/>
          </p:cNvPicPr>
          <p:nvPr/>
        </p:nvPicPr>
        <p:blipFill>
          <a:blip r:embed="rId3"/>
          <a:stretch>
            <a:fillRect/>
          </a:stretch>
        </p:blipFill>
        <p:spPr>
          <a:xfrm>
            <a:off x="191801" y="4169197"/>
            <a:ext cx="4058781" cy="1977355"/>
          </a:xfrm>
          <a:prstGeom prst="rect">
            <a:avLst/>
          </a:prstGeom>
          <a:ln>
            <a:noFill/>
          </a:ln>
          <a:effectLst>
            <a:softEdge rad="112500"/>
          </a:effectLst>
        </p:spPr>
      </p:pic>
      <p:sp>
        <p:nvSpPr>
          <p:cNvPr id="8" name="Content Placeholder 4">
            <a:extLst>
              <a:ext uri="{FF2B5EF4-FFF2-40B4-BE49-F238E27FC236}">
                <a16:creationId xmlns:a16="http://schemas.microsoft.com/office/drawing/2014/main" id="{A7053611-6D1F-EB01-5B0F-D2A20C9781D1}"/>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6.5 Digit</a:t>
            </a:r>
          </a:p>
          <a:p>
            <a:r>
              <a:rPr lang="en-US" sz="2000" dirty="0">
                <a:solidFill>
                  <a:schemeClr val="tx1">
                    <a:lumMod val="85000"/>
                    <a:lumOff val="15000"/>
                  </a:schemeClr>
                </a:solidFill>
              </a:rPr>
              <a:t>Ethernet, USB</a:t>
            </a:r>
          </a:p>
          <a:p>
            <a:r>
              <a:rPr lang="en-US" sz="2000" dirty="0">
                <a:solidFill>
                  <a:schemeClr val="tx1">
                    <a:lumMod val="85000"/>
                    <a:lumOff val="15000"/>
                  </a:schemeClr>
                </a:solidFill>
              </a:rPr>
              <a:t>Rear probe jacks</a:t>
            </a:r>
          </a:p>
          <a:p>
            <a:r>
              <a:rPr lang="en-US" sz="2000" dirty="0">
                <a:solidFill>
                  <a:schemeClr val="tx1">
                    <a:lumMod val="85000"/>
                    <a:lumOff val="15000"/>
                  </a:schemeClr>
                </a:solidFill>
              </a:rPr>
              <a:t>Costs $1865</a:t>
            </a:r>
          </a:p>
        </p:txBody>
      </p:sp>
    </p:spTree>
    <p:extLst>
      <p:ext uri="{BB962C8B-B14F-4D97-AF65-F5344CB8AC3E}">
        <p14:creationId xmlns:p14="http://schemas.microsoft.com/office/powerpoint/2010/main" val="167103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F48363-9D36-0763-4C55-AF259D9D17F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E720A8-1D05-7049-9620-DD60C714F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2EF17D1-7896-78CA-C728-F97BE523C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03255EB-7A5D-1981-656B-8FF8A7FB52A5}"/>
              </a:ext>
            </a:extLst>
          </p:cNvPr>
          <p:cNvSpPr>
            <a:spLocks noGrp="1"/>
          </p:cNvSpPr>
          <p:nvPr>
            <p:ph type="title"/>
          </p:nvPr>
        </p:nvSpPr>
        <p:spPr>
          <a:xfrm>
            <a:off x="1137038" y="896469"/>
            <a:ext cx="3820630" cy="3005643"/>
          </a:xfrm>
        </p:spPr>
        <p:txBody>
          <a:bodyPr anchor="t">
            <a:normAutofit fontScale="90000"/>
          </a:bodyPr>
          <a:lstStyle/>
          <a:p>
            <a:r>
              <a:rPr lang="en-US" b="1" dirty="0">
                <a:solidFill>
                  <a:schemeClr val="tx1">
                    <a:lumMod val="85000"/>
                    <a:lumOff val="15000"/>
                  </a:schemeClr>
                </a:solidFill>
              </a:rPr>
              <a:t>Bench Top </a:t>
            </a:r>
            <a:r>
              <a:rPr lang="en-US" dirty="0">
                <a:solidFill>
                  <a:schemeClr val="tx1">
                    <a:lumMod val="85000"/>
                    <a:lumOff val="15000"/>
                  </a:schemeClr>
                </a:solidFill>
              </a:rPr>
              <a:t>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And then there’s Fluke</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5" name="Picture 4">
            <a:extLst>
              <a:ext uri="{FF2B5EF4-FFF2-40B4-BE49-F238E27FC236}">
                <a16:creationId xmlns:a16="http://schemas.microsoft.com/office/drawing/2014/main" id="{665F4BB6-529E-114E-9C72-226C104EC7EE}"/>
              </a:ext>
            </a:extLst>
          </p:cNvPr>
          <p:cNvPicPr>
            <a:picLocks noChangeAspect="1"/>
          </p:cNvPicPr>
          <p:nvPr/>
        </p:nvPicPr>
        <p:blipFill>
          <a:blip r:embed="rId2"/>
          <a:stretch>
            <a:fillRect/>
          </a:stretch>
        </p:blipFill>
        <p:spPr>
          <a:xfrm>
            <a:off x="6146800" y="2740696"/>
            <a:ext cx="6045200" cy="4117304"/>
          </a:xfrm>
          <a:prstGeom prst="rect">
            <a:avLst/>
          </a:prstGeom>
        </p:spPr>
      </p:pic>
      <p:sp>
        <p:nvSpPr>
          <p:cNvPr id="7" name="Content Placeholder 4">
            <a:extLst>
              <a:ext uri="{FF2B5EF4-FFF2-40B4-BE49-F238E27FC236}">
                <a16:creationId xmlns:a16="http://schemas.microsoft.com/office/drawing/2014/main" id="{49369457-7B8E-CBB3-9C87-BBF4AAA2E842}"/>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5.5 Digit</a:t>
            </a:r>
          </a:p>
          <a:p>
            <a:r>
              <a:rPr lang="en-US" sz="2000" strike="sngStrike" dirty="0">
                <a:solidFill>
                  <a:schemeClr val="tx1">
                    <a:lumMod val="85000"/>
                    <a:lumOff val="15000"/>
                  </a:schemeClr>
                </a:solidFill>
              </a:rPr>
              <a:t>Ethernet, USB </a:t>
            </a:r>
            <a:r>
              <a:rPr lang="en-US" sz="2000" dirty="0">
                <a:solidFill>
                  <a:schemeClr val="tx1">
                    <a:lumMod val="85000"/>
                    <a:lumOff val="15000"/>
                  </a:schemeClr>
                </a:solidFill>
              </a:rPr>
              <a:t>Serial</a:t>
            </a:r>
          </a:p>
          <a:p>
            <a:r>
              <a:rPr lang="en-US" sz="2000" strike="sngStrike" dirty="0">
                <a:solidFill>
                  <a:schemeClr val="tx1">
                    <a:lumMod val="85000"/>
                    <a:lumOff val="15000"/>
                  </a:schemeClr>
                </a:solidFill>
              </a:rPr>
              <a:t>Rear probe jacks</a:t>
            </a:r>
          </a:p>
          <a:p>
            <a:r>
              <a:rPr lang="en-US" sz="2000" dirty="0">
                <a:solidFill>
                  <a:schemeClr val="tx1">
                    <a:lumMod val="85000"/>
                    <a:lumOff val="15000"/>
                  </a:schemeClr>
                </a:solidFill>
              </a:rPr>
              <a:t>Costs $1360</a:t>
            </a:r>
          </a:p>
        </p:txBody>
      </p:sp>
      <p:pic>
        <p:nvPicPr>
          <p:cNvPr id="9" name="Picture 8">
            <a:extLst>
              <a:ext uri="{FF2B5EF4-FFF2-40B4-BE49-F238E27FC236}">
                <a16:creationId xmlns:a16="http://schemas.microsoft.com/office/drawing/2014/main" id="{170AE269-75AF-24C7-C1B4-25361F1DF71C}"/>
              </a:ext>
            </a:extLst>
          </p:cNvPr>
          <p:cNvPicPr>
            <a:picLocks noChangeAspect="1"/>
          </p:cNvPicPr>
          <p:nvPr/>
        </p:nvPicPr>
        <p:blipFill>
          <a:blip r:embed="rId3"/>
          <a:stretch>
            <a:fillRect/>
          </a:stretch>
        </p:blipFill>
        <p:spPr>
          <a:xfrm>
            <a:off x="9098280" y="430929"/>
            <a:ext cx="2575147" cy="2091925"/>
          </a:xfrm>
          <a:prstGeom prst="ellipse">
            <a:avLst/>
          </a:prstGeom>
          <a:ln>
            <a:noFill/>
          </a:ln>
          <a:effectLst>
            <a:softEdge rad="112500"/>
          </a:effectLst>
        </p:spPr>
      </p:pic>
    </p:spTree>
    <p:extLst>
      <p:ext uri="{BB962C8B-B14F-4D97-AF65-F5344CB8AC3E}">
        <p14:creationId xmlns:p14="http://schemas.microsoft.com/office/powerpoint/2010/main" val="395250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0A1AA0-2911-C5EC-2E3B-D2C8403DDF2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9CD653-9E24-24ED-C845-3A34382C0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E1D2212-E346-B8BB-1995-A6694F081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A90953D-3B0D-6740-BFB5-C0BA28B36BF0}"/>
              </a:ext>
            </a:extLst>
          </p:cNvPr>
          <p:cNvSpPr>
            <a:spLocks noGrp="1"/>
          </p:cNvSpPr>
          <p:nvPr>
            <p:ph type="title"/>
          </p:nvPr>
        </p:nvSpPr>
        <p:spPr>
          <a:xfrm>
            <a:off x="1137038" y="896469"/>
            <a:ext cx="3820630" cy="3005643"/>
          </a:xfrm>
        </p:spPr>
        <p:txBody>
          <a:bodyPr anchor="t">
            <a:normAutofit/>
          </a:bodyPr>
          <a:lstStyle/>
          <a:p>
            <a:r>
              <a:rPr lang="en-US" b="1" dirty="0">
                <a:solidFill>
                  <a:schemeClr val="tx1">
                    <a:lumMod val="85000"/>
                    <a:lumOff val="15000"/>
                  </a:schemeClr>
                </a:solidFill>
              </a:rPr>
              <a:t>Summary</a:t>
            </a:r>
            <a:br>
              <a:rPr lang="en-US" dirty="0">
                <a:solidFill>
                  <a:schemeClr val="tx1">
                    <a:lumMod val="85000"/>
                    <a:lumOff val="15000"/>
                  </a:schemeClr>
                </a:solidFill>
              </a:rPr>
            </a:br>
            <a:endParaRPr lang="en-US" dirty="0">
              <a:solidFill>
                <a:schemeClr val="tx1">
                  <a:lumMod val="85000"/>
                  <a:lumOff val="15000"/>
                </a:schemeClr>
              </a:solidFill>
            </a:endParaRPr>
          </a:p>
        </p:txBody>
      </p:sp>
      <p:sp>
        <p:nvSpPr>
          <p:cNvPr id="7" name="Content Placeholder 4">
            <a:extLst>
              <a:ext uri="{FF2B5EF4-FFF2-40B4-BE49-F238E27FC236}">
                <a16:creationId xmlns:a16="http://schemas.microsoft.com/office/drawing/2014/main" id="{EB78CFE6-759A-EFB6-F741-E7970DC64AC7}"/>
              </a:ext>
            </a:extLst>
          </p:cNvPr>
          <p:cNvSpPr>
            <a:spLocks noGrp="1"/>
          </p:cNvSpPr>
          <p:nvPr>
            <p:ph idx="1"/>
          </p:nvPr>
        </p:nvSpPr>
        <p:spPr>
          <a:xfrm>
            <a:off x="6096000" y="896469"/>
            <a:ext cx="4957667" cy="3613186"/>
          </a:xfrm>
        </p:spPr>
        <p:txBody>
          <a:bodyPr>
            <a:normAutofit fontScale="85000" lnSpcReduction="20000"/>
          </a:bodyPr>
          <a:lstStyle/>
          <a:p>
            <a:pPr marL="0" indent="0">
              <a:buNone/>
            </a:pPr>
            <a:r>
              <a:rPr lang="en-US" sz="2000" dirty="0">
                <a:solidFill>
                  <a:schemeClr val="tx1">
                    <a:lumMod val="85000"/>
                    <a:lumOff val="15000"/>
                  </a:schemeClr>
                </a:solidFill>
              </a:rPr>
              <a:t>Rough wish list so far:</a:t>
            </a:r>
          </a:p>
          <a:p>
            <a:r>
              <a:rPr lang="en-US" sz="2000" dirty="0">
                <a:solidFill>
                  <a:schemeClr val="tx1">
                    <a:lumMod val="85000"/>
                    <a:lumOff val="15000"/>
                  </a:schemeClr>
                </a:solidFill>
              </a:rPr>
              <a:t>Matrix modules</a:t>
            </a:r>
          </a:p>
          <a:p>
            <a:pPr lvl="1"/>
            <a:r>
              <a:rPr lang="en-US" sz="1600" dirty="0">
                <a:solidFill>
                  <a:schemeClr val="tx1">
                    <a:lumMod val="85000"/>
                    <a:lumOff val="15000"/>
                  </a:schemeClr>
                </a:solidFill>
              </a:rPr>
              <a:t>Four 4x64 modules</a:t>
            </a:r>
          </a:p>
          <a:p>
            <a:pPr lvl="1"/>
            <a:r>
              <a:rPr lang="en-US" sz="1600" dirty="0">
                <a:solidFill>
                  <a:schemeClr val="tx1">
                    <a:lumMod val="85000"/>
                    <a:lumOff val="15000"/>
                  </a:schemeClr>
                </a:solidFill>
              </a:rPr>
              <a:t>6x64 preferred</a:t>
            </a:r>
          </a:p>
          <a:p>
            <a:pPr lvl="1"/>
            <a:r>
              <a:rPr lang="en-US" sz="1600" dirty="0">
                <a:solidFill>
                  <a:schemeClr val="tx1">
                    <a:lumMod val="85000"/>
                    <a:lumOff val="15000"/>
                  </a:schemeClr>
                </a:solidFill>
              </a:rPr>
              <a:t>Need some with 2A capacity for power and large relays</a:t>
            </a:r>
          </a:p>
          <a:p>
            <a:pPr lvl="1"/>
            <a:r>
              <a:rPr lang="en-US" sz="1600" dirty="0">
                <a:solidFill>
                  <a:schemeClr val="tx1">
                    <a:lumMod val="85000"/>
                    <a:lumOff val="15000"/>
                  </a:schemeClr>
                </a:solidFill>
              </a:rPr>
              <a:t>Signal can be 500mA capacity or less</a:t>
            </a:r>
          </a:p>
          <a:p>
            <a:r>
              <a:rPr lang="en-US" sz="2000" dirty="0">
                <a:solidFill>
                  <a:schemeClr val="tx1">
                    <a:lumMod val="85000"/>
                    <a:lumOff val="15000"/>
                  </a:schemeClr>
                </a:solidFill>
              </a:rPr>
              <a:t>Voltage source</a:t>
            </a:r>
          </a:p>
          <a:p>
            <a:pPr lvl="1"/>
            <a:r>
              <a:rPr lang="en-US" sz="1600" dirty="0">
                <a:solidFill>
                  <a:schemeClr val="tx1">
                    <a:lumMod val="85000"/>
                    <a:lumOff val="15000"/>
                  </a:schemeClr>
                </a:solidFill>
              </a:rPr>
              <a:t>x1 3 rail test source supply 500mA general</a:t>
            </a:r>
          </a:p>
          <a:p>
            <a:pPr lvl="1"/>
            <a:r>
              <a:rPr lang="en-US" sz="1600" dirty="0">
                <a:solidFill>
                  <a:schemeClr val="tx1">
                    <a:lumMod val="85000"/>
                    <a:lumOff val="15000"/>
                  </a:schemeClr>
                </a:solidFill>
              </a:rPr>
              <a:t>x1 high-power power supply 2A capability up to 48V for switching large relays and power input</a:t>
            </a:r>
            <a:endParaRPr lang="en-US" sz="2000" dirty="0">
              <a:solidFill>
                <a:schemeClr val="tx1">
                  <a:lumMod val="85000"/>
                  <a:lumOff val="15000"/>
                </a:schemeClr>
              </a:solidFill>
            </a:endParaRPr>
          </a:p>
          <a:p>
            <a:r>
              <a:rPr lang="en-US" sz="2000" dirty="0">
                <a:solidFill>
                  <a:schemeClr val="tx1">
                    <a:lumMod val="85000"/>
                    <a:lumOff val="15000"/>
                  </a:schemeClr>
                </a:solidFill>
              </a:rPr>
              <a:t>DMM</a:t>
            </a:r>
            <a:endParaRPr lang="en-US" sz="1600" dirty="0">
              <a:solidFill>
                <a:schemeClr val="tx1">
                  <a:lumMod val="85000"/>
                  <a:lumOff val="15000"/>
                </a:schemeClr>
              </a:solidFill>
            </a:endParaRPr>
          </a:p>
          <a:p>
            <a:r>
              <a:rPr lang="en-US" sz="2000" dirty="0">
                <a:solidFill>
                  <a:schemeClr val="tx1">
                    <a:lumMod val="85000"/>
                    <a:lumOff val="15000"/>
                  </a:schemeClr>
                </a:solidFill>
              </a:rPr>
              <a:t>Chassis</a:t>
            </a:r>
          </a:p>
          <a:p>
            <a:pPr lvl="1"/>
            <a:r>
              <a:rPr lang="en-US" sz="1600" dirty="0">
                <a:solidFill>
                  <a:schemeClr val="tx1">
                    <a:lumMod val="85000"/>
                    <a:lumOff val="15000"/>
                  </a:schemeClr>
                </a:solidFill>
              </a:rPr>
              <a:t>PC-based if possible</a:t>
            </a:r>
          </a:p>
          <a:p>
            <a:endParaRPr lang="en-US" sz="2000" dirty="0">
              <a:solidFill>
                <a:schemeClr val="tx1">
                  <a:lumMod val="85000"/>
                  <a:lumOff val="15000"/>
                </a:schemeClr>
              </a:solidFill>
            </a:endParaRPr>
          </a:p>
        </p:txBody>
      </p:sp>
    </p:spTree>
    <p:extLst>
      <p:ext uri="{BB962C8B-B14F-4D97-AF65-F5344CB8AC3E}">
        <p14:creationId xmlns:p14="http://schemas.microsoft.com/office/powerpoint/2010/main" val="329594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55DB3D-070E-A469-C995-43C91DFB9DD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872974F-E367-9B56-8535-1B9834CCA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07D84EF-C133-0A05-7B05-E5C047BE4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5B8FEAA-904F-E924-917D-036137787A3C}"/>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to perform routing using a matrix?</a:t>
            </a:r>
          </a:p>
        </p:txBody>
      </p:sp>
      <p:sp>
        <p:nvSpPr>
          <p:cNvPr id="5" name="Content Placeholder 4">
            <a:extLst>
              <a:ext uri="{FF2B5EF4-FFF2-40B4-BE49-F238E27FC236}">
                <a16:creationId xmlns:a16="http://schemas.microsoft.com/office/drawing/2014/main" id="{CD05E3A8-B7C5-C0D3-7874-EA3D5A8B89A5}"/>
              </a:ext>
            </a:extLst>
          </p:cNvPr>
          <p:cNvSpPr>
            <a:spLocks noGrp="1"/>
          </p:cNvSpPr>
          <p:nvPr>
            <p:ph idx="1"/>
          </p:nvPr>
        </p:nvSpPr>
        <p:spPr>
          <a:xfrm>
            <a:off x="6096000" y="896469"/>
            <a:ext cx="4957667" cy="2105439"/>
          </a:xfrm>
        </p:spPr>
        <p:txBody>
          <a:bodyPr>
            <a:normAutofit fontScale="92500" lnSpcReduction="20000"/>
          </a:bodyPr>
          <a:lstStyle/>
          <a:p>
            <a:r>
              <a:rPr lang="en-US" sz="2000" dirty="0">
                <a:solidFill>
                  <a:schemeClr val="tx1">
                    <a:lumMod val="85000"/>
                    <a:lumOff val="15000"/>
                  </a:schemeClr>
                </a:solidFill>
              </a:rPr>
              <a:t>Each matrix has a long </a:t>
            </a:r>
            <a:r>
              <a:rPr lang="en-US" sz="2000" b="1" dirty="0">
                <a:solidFill>
                  <a:schemeClr val="tx1">
                    <a:lumMod val="85000"/>
                    <a:lumOff val="15000"/>
                  </a:schemeClr>
                </a:solidFill>
              </a:rPr>
              <a:t>X</a:t>
            </a:r>
            <a:r>
              <a:rPr lang="en-US" sz="2000" dirty="0">
                <a:solidFill>
                  <a:schemeClr val="tx1">
                    <a:lumMod val="85000"/>
                    <a:lumOff val="15000"/>
                  </a:schemeClr>
                </a:solidFill>
              </a:rPr>
              <a:t> dimension and a shorter </a:t>
            </a:r>
            <a:r>
              <a:rPr lang="en-US" sz="2000" b="1" dirty="0">
                <a:solidFill>
                  <a:schemeClr val="tx1">
                    <a:lumMod val="85000"/>
                    <a:lumOff val="15000"/>
                  </a:schemeClr>
                </a:solidFill>
              </a:rPr>
              <a:t>Y</a:t>
            </a:r>
            <a:r>
              <a:rPr lang="en-US" sz="2000" dirty="0">
                <a:solidFill>
                  <a:schemeClr val="tx1">
                    <a:lumMod val="85000"/>
                    <a:lumOff val="15000"/>
                  </a:schemeClr>
                </a:solidFill>
              </a:rPr>
              <a:t> dimension</a:t>
            </a:r>
          </a:p>
          <a:p>
            <a:r>
              <a:rPr lang="en-US" sz="2000" dirty="0">
                <a:solidFill>
                  <a:schemeClr val="tx1">
                    <a:lumMod val="85000"/>
                    <a:lumOff val="15000"/>
                  </a:schemeClr>
                </a:solidFill>
              </a:rPr>
              <a:t>You may try to place </a:t>
            </a:r>
            <a:r>
              <a:rPr lang="en-US" sz="2000" b="1" dirty="0">
                <a:solidFill>
                  <a:schemeClr val="tx1">
                    <a:lumMod val="85000"/>
                    <a:lumOff val="15000"/>
                  </a:schemeClr>
                </a:solidFill>
              </a:rPr>
              <a:t>test resources</a:t>
            </a:r>
            <a:r>
              <a:rPr lang="en-US" sz="2000" dirty="0">
                <a:solidFill>
                  <a:schemeClr val="tx1">
                    <a:lumMod val="85000"/>
                    <a:lumOff val="15000"/>
                  </a:schemeClr>
                </a:solidFill>
              </a:rPr>
              <a:t> such as DMM and voltage sources on a short axis</a:t>
            </a:r>
          </a:p>
          <a:p>
            <a:r>
              <a:rPr lang="en-US" sz="2000" dirty="0">
                <a:solidFill>
                  <a:schemeClr val="tx1">
                    <a:lumMod val="85000"/>
                    <a:lumOff val="15000"/>
                  </a:schemeClr>
                </a:solidFill>
              </a:rPr>
              <a:t>You will find this has shortcomings!</a:t>
            </a:r>
          </a:p>
          <a:p>
            <a:r>
              <a:rPr lang="en-US" sz="2000" dirty="0">
                <a:solidFill>
                  <a:schemeClr val="tx1">
                    <a:lumMod val="85000"/>
                    <a:lumOff val="15000"/>
                  </a:schemeClr>
                </a:solidFill>
              </a:rPr>
              <a:t>Instead, just place all </a:t>
            </a:r>
            <a:r>
              <a:rPr lang="en-US" sz="2000" b="1" dirty="0">
                <a:solidFill>
                  <a:schemeClr val="tx1">
                    <a:lumMod val="85000"/>
                    <a:lumOff val="15000"/>
                  </a:schemeClr>
                </a:solidFill>
              </a:rPr>
              <a:t>nodes </a:t>
            </a:r>
            <a:r>
              <a:rPr lang="en-US" sz="2000" dirty="0">
                <a:solidFill>
                  <a:schemeClr val="tx1">
                    <a:lumMod val="85000"/>
                    <a:lumOff val="15000"/>
                  </a:schemeClr>
                </a:solidFill>
              </a:rPr>
              <a:t>on </a:t>
            </a:r>
            <a:r>
              <a:rPr lang="en-US" sz="2000" b="1" dirty="0">
                <a:solidFill>
                  <a:schemeClr val="tx1">
                    <a:lumMod val="85000"/>
                    <a:lumOff val="15000"/>
                  </a:schemeClr>
                </a:solidFill>
              </a:rPr>
              <a:t>X</a:t>
            </a:r>
            <a:r>
              <a:rPr lang="en-US" sz="2000" dirty="0">
                <a:solidFill>
                  <a:schemeClr val="tx1">
                    <a:lumMod val="85000"/>
                    <a:lumOff val="15000"/>
                  </a:schemeClr>
                </a:solidFill>
              </a:rPr>
              <a:t> axis</a:t>
            </a:r>
          </a:p>
          <a:p>
            <a:r>
              <a:rPr lang="en-US" sz="2000" dirty="0">
                <a:solidFill>
                  <a:schemeClr val="tx1">
                    <a:lumMod val="85000"/>
                    <a:lumOff val="15000"/>
                  </a:schemeClr>
                </a:solidFill>
              </a:rPr>
              <a:t>Much simpler and it will work…</a:t>
            </a:r>
          </a:p>
        </p:txBody>
      </p:sp>
      <p:sp>
        <p:nvSpPr>
          <p:cNvPr id="29" name="TextBox 28">
            <a:extLst>
              <a:ext uri="{FF2B5EF4-FFF2-40B4-BE49-F238E27FC236}">
                <a16:creationId xmlns:a16="http://schemas.microsoft.com/office/drawing/2014/main" id="{2AB2C650-84D4-413A-B43E-5DB297728688}"/>
              </a:ext>
            </a:extLst>
          </p:cNvPr>
          <p:cNvSpPr txBox="1"/>
          <p:nvPr/>
        </p:nvSpPr>
        <p:spPr>
          <a:xfrm>
            <a:off x="11329764" y="3155264"/>
            <a:ext cx="399011" cy="369332"/>
          </a:xfrm>
          <a:prstGeom prst="rect">
            <a:avLst/>
          </a:prstGeom>
          <a:noFill/>
        </p:spPr>
        <p:txBody>
          <a:bodyPr wrap="square" rtlCol="0">
            <a:spAutoFit/>
          </a:bodyPr>
          <a:lstStyle/>
          <a:p>
            <a:r>
              <a:rPr lang="en-US" dirty="0"/>
              <a:t>X</a:t>
            </a:r>
          </a:p>
        </p:txBody>
      </p:sp>
      <p:cxnSp>
        <p:nvCxnSpPr>
          <p:cNvPr id="31" name="Straight Arrow Connector 30">
            <a:extLst>
              <a:ext uri="{FF2B5EF4-FFF2-40B4-BE49-F238E27FC236}">
                <a16:creationId xmlns:a16="http://schemas.microsoft.com/office/drawing/2014/main" id="{763E0F77-B380-C4E3-FDE5-B2C391C9B7DB}"/>
              </a:ext>
            </a:extLst>
          </p:cNvPr>
          <p:cNvCxnSpPr>
            <a:cxnSpLocks/>
          </p:cNvCxnSpPr>
          <p:nvPr/>
        </p:nvCxnSpPr>
        <p:spPr>
          <a:xfrm>
            <a:off x="463225" y="3518070"/>
            <a:ext cx="11160256" cy="65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D399653B-6654-7210-DAF1-E965F9ED379C}"/>
              </a:ext>
            </a:extLst>
          </p:cNvPr>
          <p:cNvCxnSpPr>
            <a:cxnSpLocks/>
          </p:cNvCxnSpPr>
          <p:nvPr/>
        </p:nvCxnSpPr>
        <p:spPr>
          <a:xfrm>
            <a:off x="463225" y="3518070"/>
            <a:ext cx="0" cy="24504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84CB282-9C73-DB71-2F70-15557019E62E}"/>
              </a:ext>
            </a:extLst>
          </p:cNvPr>
          <p:cNvSpPr txBox="1"/>
          <p:nvPr/>
        </p:nvSpPr>
        <p:spPr>
          <a:xfrm>
            <a:off x="169508" y="5686489"/>
            <a:ext cx="399011" cy="369332"/>
          </a:xfrm>
          <a:prstGeom prst="rect">
            <a:avLst/>
          </a:prstGeom>
          <a:noFill/>
        </p:spPr>
        <p:txBody>
          <a:bodyPr wrap="square" rtlCol="0">
            <a:spAutoFit/>
          </a:bodyPr>
          <a:lstStyle/>
          <a:p>
            <a:r>
              <a:rPr lang="en-US" dirty="0"/>
              <a:t>Y</a:t>
            </a:r>
          </a:p>
        </p:txBody>
      </p:sp>
      <p:pic>
        <p:nvPicPr>
          <p:cNvPr id="2" name="Picture 1">
            <a:extLst>
              <a:ext uri="{FF2B5EF4-FFF2-40B4-BE49-F238E27FC236}">
                <a16:creationId xmlns:a16="http://schemas.microsoft.com/office/drawing/2014/main" id="{52C469AF-B0C1-4985-D50D-854E06A0D762}"/>
              </a:ext>
            </a:extLst>
          </p:cNvPr>
          <p:cNvPicPr>
            <a:picLocks noChangeAspect="1"/>
          </p:cNvPicPr>
          <p:nvPr/>
        </p:nvPicPr>
        <p:blipFill>
          <a:blip r:embed="rId3"/>
          <a:stretch>
            <a:fillRect/>
          </a:stretch>
        </p:blipFill>
        <p:spPr>
          <a:xfrm>
            <a:off x="1484058" y="3887402"/>
            <a:ext cx="9118589" cy="2065722"/>
          </a:xfrm>
          <a:prstGeom prst="rect">
            <a:avLst/>
          </a:prstGeom>
        </p:spPr>
      </p:pic>
      <p:sp>
        <p:nvSpPr>
          <p:cNvPr id="3" name="Rectangle 2">
            <a:extLst>
              <a:ext uri="{FF2B5EF4-FFF2-40B4-BE49-F238E27FC236}">
                <a16:creationId xmlns:a16="http://schemas.microsoft.com/office/drawing/2014/main" id="{8BE28B81-FF31-E01A-9E1A-34E03CE7ED72}"/>
              </a:ext>
            </a:extLst>
          </p:cNvPr>
          <p:cNvSpPr/>
          <p:nvPr/>
        </p:nvSpPr>
        <p:spPr>
          <a:xfrm>
            <a:off x="1536879" y="3970985"/>
            <a:ext cx="1824507" cy="18717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992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E2C923-6398-6EBB-98AA-031D34D23D7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E96A9DA-3635-2E27-CAF8-1E48775AB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FA6BD32-55F3-F4FB-CE47-A9A39D480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B5BE4EE-CF7E-47F6-768D-4D80FF03758A}"/>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to perform routing using a matrix?</a:t>
            </a:r>
          </a:p>
        </p:txBody>
      </p:sp>
      <p:sp>
        <p:nvSpPr>
          <p:cNvPr id="5" name="Content Placeholder 4">
            <a:extLst>
              <a:ext uri="{FF2B5EF4-FFF2-40B4-BE49-F238E27FC236}">
                <a16:creationId xmlns:a16="http://schemas.microsoft.com/office/drawing/2014/main" id="{F014F9B4-0D10-B99A-C91C-48ADDB9CDD1A}"/>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The long axis is assigned to both </a:t>
            </a:r>
            <a:r>
              <a:rPr lang="en-US" sz="2000" b="1" dirty="0">
                <a:solidFill>
                  <a:schemeClr val="tx1">
                    <a:lumMod val="85000"/>
                    <a:lumOff val="15000"/>
                  </a:schemeClr>
                </a:solidFill>
              </a:rPr>
              <a:t>Device Under Test (DUT)</a:t>
            </a:r>
            <a:r>
              <a:rPr lang="en-US" sz="2000" dirty="0">
                <a:solidFill>
                  <a:schemeClr val="tx1">
                    <a:lumMod val="85000"/>
                    <a:lumOff val="15000"/>
                  </a:schemeClr>
                </a:solidFill>
              </a:rPr>
              <a:t> and </a:t>
            </a:r>
            <a:r>
              <a:rPr lang="en-US" sz="2000" b="1" dirty="0">
                <a:solidFill>
                  <a:schemeClr val="tx1">
                    <a:lumMod val="85000"/>
                    <a:lumOff val="15000"/>
                  </a:schemeClr>
                </a:solidFill>
              </a:rPr>
              <a:t>test resource nodes</a:t>
            </a:r>
            <a:r>
              <a:rPr lang="en-US" sz="2000" dirty="0">
                <a:solidFill>
                  <a:schemeClr val="tx1">
                    <a:lumMod val="85000"/>
                    <a:lumOff val="15000"/>
                  </a:schemeClr>
                </a:solidFill>
              </a:rPr>
              <a:t>.</a:t>
            </a:r>
          </a:p>
          <a:p>
            <a:r>
              <a:rPr lang="en-US" sz="2000" dirty="0">
                <a:solidFill>
                  <a:schemeClr val="tx1">
                    <a:lumMod val="85000"/>
                    <a:lumOff val="15000"/>
                  </a:schemeClr>
                </a:solidFill>
              </a:rPr>
              <a:t>Do not place anything on </a:t>
            </a:r>
            <a:r>
              <a:rPr lang="en-US" sz="2000" b="1" dirty="0">
                <a:solidFill>
                  <a:schemeClr val="tx1">
                    <a:lumMod val="85000"/>
                    <a:lumOff val="15000"/>
                  </a:schemeClr>
                </a:solidFill>
              </a:rPr>
              <a:t>Y</a:t>
            </a:r>
            <a:r>
              <a:rPr lang="en-US" sz="2000" dirty="0">
                <a:solidFill>
                  <a:schemeClr val="tx1">
                    <a:lumMod val="85000"/>
                    <a:lumOff val="15000"/>
                  </a:schemeClr>
                </a:solidFill>
              </a:rPr>
              <a:t> axis…</a:t>
            </a:r>
          </a:p>
          <a:p>
            <a:r>
              <a:rPr lang="en-US" sz="2000" u="sng" dirty="0">
                <a:solidFill>
                  <a:schemeClr val="tx1">
                    <a:lumMod val="85000"/>
                    <a:lumOff val="15000"/>
                  </a:schemeClr>
                </a:solidFill>
              </a:rPr>
              <a:t>… until it is time to route!</a:t>
            </a:r>
          </a:p>
        </p:txBody>
      </p:sp>
      <p:pic>
        <p:nvPicPr>
          <p:cNvPr id="7" name="Picture 6">
            <a:extLst>
              <a:ext uri="{FF2B5EF4-FFF2-40B4-BE49-F238E27FC236}">
                <a16:creationId xmlns:a16="http://schemas.microsoft.com/office/drawing/2014/main" id="{02B39B4E-FA56-18FD-6A24-C8C5CCEDE742}"/>
              </a:ext>
            </a:extLst>
          </p:cNvPr>
          <p:cNvPicPr>
            <a:picLocks noChangeAspect="1"/>
          </p:cNvPicPr>
          <p:nvPr/>
        </p:nvPicPr>
        <p:blipFill>
          <a:blip r:embed="rId3"/>
          <a:stretch>
            <a:fillRect/>
          </a:stretch>
        </p:blipFill>
        <p:spPr>
          <a:xfrm>
            <a:off x="568519" y="3766895"/>
            <a:ext cx="11054962" cy="2163412"/>
          </a:xfrm>
          <a:prstGeom prst="rect">
            <a:avLst/>
          </a:prstGeom>
        </p:spPr>
      </p:pic>
      <p:sp>
        <p:nvSpPr>
          <p:cNvPr id="29" name="TextBox 28">
            <a:extLst>
              <a:ext uri="{FF2B5EF4-FFF2-40B4-BE49-F238E27FC236}">
                <a16:creationId xmlns:a16="http://schemas.microsoft.com/office/drawing/2014/main" id="{6AB4BCC3-3C68-44EC-260D-5C3235BBC9DC}"/>
              </a:ext>
            </a:extLst>
          </p:cNvPr>
          <p:cNvSpPr txBox="1"/>
          <p:nvPr/>
        </p:nvSpPr>
        <p:spPr>
          <a:xfrm>
            <a:off x="11329764" y="3155264"/>
            <a:ext cx="399011" cy="369332"/>
          </a:xfrm>
          <a:prstGeom prst="rect">
            <a:avLst/>
          </a:prstGeom>
          <a:noFill/>
        </p:spPr>
        <p:txBody>
          <a:bodyPr wrap="square" rtlCol="0">
            <a:spAutoFit/>
          </a:bodyPr>
          <a:lstStyle/>
          <a:p>
            <a:r>
              <a:rPr lang="en-US" dirty="0"/>
              <a:t>X</a:t>
            </a:r>
          </a:p>
        </p:txBody>
      </p:sp>
      <p:cxnSp>
        <p:nvCxnSpPr>
          <p:cNvPr id="31" name="Straight Arrow Connector 30">
            <a:extLst>
              <a:ext uri="{FF2B5EF4-FFF2-40B4-BE49-F238E27FC236}">
                <a16:creationId xmlns:a16="http://schemas.microsoft.com/office/drawing/2014/main" id="{E14CA613-CC27-4760-0CE7-4E1CD324EC34}"/>
              </a:ext>
            </a:extLst>
          </p:cNvPr>
          <p:cNvCxnSpPr>
            <a:cxnSpLocks/>
          </p:cNvCxnSpPr>
          <p:nvPr/>
        </p:nvCxnSpPr>
        <p:spPr>
          <a:xfrm>
            <a:off x="463225" y="3518070"/>
            <a:ext cx="11160256" cy="65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D6501A93-5C32-114E-CE70-05B4CBF5182B}"/>
              </a:ext>
            </a:extLst>
          </p:cNvPr>
          <p:cNvCxnSpPr>
            <a:cxnSpLocks/>
          </p:cNvCxnSpPr>
          <p:nvPr/>
        </p:nvCxnSpPr>
        <p:spPr>
          <a:xfrm>
            <a:off x="463225" y="3518070"/>
            <a:ext cx="0" cy="24504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4F390988-22F9-0600-72FD-64348ECD3D97}"/>
              </a:ext>
            </a:extLst>
          </p:cNvPr>
          <p:cNvSpPr txBox="1"/>
          <p:nvPr/>
        </p:nvSpPr>
        <p:spPr>
          <a:xfrm>
            <a:off x="169508" y="5686489"/>
            <a:ext cx="399011" cy="369332"/>
          </a:xfrm>
          <a:prstGeom prst="rect">
            <a:avLst/>
          </a:prstGeom>
          <a:noFill/>
        </p:spPr>
        <p:txBody>
          <a:bodyPr wrap="square" rtlCol="0">
            <a:spAutoFit/>
          </a:bodyPr>
          <a:lstStyle/>
          <a:p>
            <a:r>
              <a:rPr lang="en-US" dirty="0"/>
              <a:t>Y</a:t>
            </a:r>
          </a:p>
        </p:txBody>
      </p:sp>
    </p:spTree>
    <p:extLst>
      <p:ext uri="{BB962C8B-B14F-4D97-AF65-F5344CB8AC3E}">
        <p14:creationId xmlns:p14="http://schemas.microsoft.com/office/powerpoint/2010/main" val="310271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5F0EFB-F0C9-205E-D21C-0DA0DDC2371B}"/>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36477CE-1065-94D4-51E5-3EF0B2E418E4}"/>
              </a:ext>
            </a:extLst>
          </p:cNvPr>
          <p:cNvSpPr>
            <a:spLocks noGrp="1"/>
          </p:cNvSpPr>
          <p:nvPr>
            <p:ph type="title"/>
          </p:nvPr>
        </p:nvSpPr>
        <p:spPr>
          <a:xfrm>
            <a:off x="869953" y="846147"/>
            <a:ext cx="4391024" cy="1323439"/>
          </a:xfrm>
        </p:spPr>
        <p:txBody>
          <a:bodyPr anchor="t">
            <a:normAutofit fontScale="90000"/>
          </a:bodyPr>
          <a:lstStyle/>
          <a:p>
            <a:r>
              <a:rPr lang="en-US" sz="2700" b="1">
                <a:solidFill>
                  <a:schemeClr val="bg1"/>
                </a:solidFill>
              </a:rPr>
              <a:t>Aside</a:t>
            </a:r>
            <a:br>
              <a:rPr lang="en-US" sz="2700" b="1">
                <a:solidFill>
                  <a:schemeClr val="bg1"/>
                </a:solidFill>
              </a:rPr>
            </a:br>
            <a:r>
              <a:rPr lang="en-US" sz="2700" b="1">
                <a:solidFill>
                  <a:schemeClr val="bg1"/>
                </a:solidFill>
              </a:rPr>
              <a:t>Q: What is a net?</a:t>
            </a:r>
            <a:br>
              <a:rPr lang="en-US" sz="2700" b="1">
                <a:solidFill>
                  <a:schemeClr val="bg1"/>
                </a:solidFill>
              </a:rPr>
            </a:br>
            <a:r>
              <a:rPr lang="en-US" sz="2700" b="1">
                <a:solidFill>
                  <a:schemeClr val="bg1"/>
                </a:solidFill>
              </a:rPr>
              <a:t>A: A net is a description of connectivity.</a:t>
            </a:r>
            <a:br>
              <a:rPr lang="en-US" sz="1900" b="1">
                <a:solidFill>
                  <a:schemeClr val="bg1"/>
                </a:solidFill>
              </a:rPr>
            </a:br>
            <a:br>
              <a:rPr lang="en-US" sz="1900" b="1">
                <a:solidFill>
                  <a:schemeClr val="bg1"/>
                </a:solidFill>
              </a:rPr>
            </a:br>
            <a:endParaRPr lang="en-US" sz="1900" b="1" dirty="0">
              <a:solidFill>
                <a:schemeClr val="bg1"/>
              </a:solidFill>
            </a:endParaRPr>
          </a:p>
        </p:txBody>
      </p:sp>
      <p:sp>
        <p:nvSpPr>
          <p:cNvPr id="5" name="Content Placeholder 4">
            <a:extLst>
              <a:ext uri="{FF2B5EF4-FFF2-40B4-BE49-F238E27FC236}">
                <a16:creationId xmlns:a16="http://schemas.microsoft.com/office/drawing/2014/main" id="{1AB0A737-7A9A-C50E-2EAC-AEAA70E2A0D0}"/>
              </a:ext>
            </a:extLst>
          </p:cNvPr>
          <p:cNvSpPr>
            <a:spLocks noGrp="1"/>
          </p:cNvSpPr>
          <p:nvPr>
            <p:ph idx="1"/>
          </p:nvPr>
        </p:nvSpPr>
        <p:spPr>
          <a:xfrm>
            <a:off x="838200" y="3146400"/>
            <a:ext cx="4391024" cy="2454300"/>
          </a:xfrm>
        </p:spPr>
        <p:txBody>
          <a:bodyPr>
            <a:normAutofit/>
          </a:bodyPr>
          <a:lstStyle/>
          <a:p>
            <a:r>
              <a:rPr lang="en-US" sz="2000" dirty="0">
                <a:solidFill>
                  <a:schemeClr val="bg1">
                    <a:alpha val="80000"/>
                  </a:schemeClr>
                </a:solidFill>
              </a:rPr>
              <a:t>Formally, a net is a </a:t>
            </a:r>
            <a:r>
              <a:rPr lang="en-US" sz="2000" b="1" dirty="0">
                <a:solidFill>
                  <a:schemeClr val="bg1">
                    <a:alpha val="80000"/>
                  </a:schemeClr>
                </a:solidFill>
              </a:rPr>
              <a:t>set of connected nodes</a:t>
            </a:r>
            <a:r>
              <a:rPr lang="en-US" sz="2000" dirty="0">
                <a:solidFill>
                  <a:schemeClr val="bg1">
                    <a:alpha val="80000"/>
                  </a:schemeClr>
                </a:solidFill>
              </a:rPr>
              <a:t>.</a:t>
            </a:r>
          </a:p>
          <a:p>
            <a:r>
              <a:rPr lang="en-US" sz="2000" dirty="0">
                <a:solidFill>
                  <a:schemeClr val="bg1">
                    <a:alpha val="80000"/>
                  </a:schemeClr>
                </a:solidFill>
              </a:rPr>
              <a:t>Circuit may contain multiple nets.</a:t>
            </a:r>
          </a:p>
          <a:p>
            <a:r>
              <a:rPr lang="en-US" sz="2000" dirty="0">
                <a:solidFill>
                  <a:schemeClr val="bg1">
                    <a:alpha val="80000"/>
                  </a:schemeClr>
                </a:solidFill>
              </a:rPr>
              <a:t>Nets are </a:t>
            </a:r>
            <a:r>
              <a:rPr lang="en-US" sz="2000" b="1" dirty="0">
                <a:solidFill>
                  <a:schemeClr val="bg1">
                    <a:alpha val="80000"/>
                  </a:schemeClr>
                </a:solidFill>
              </a:rPr>
              <a:t>disjoint</a:t>
            </a:r>
            <a:r>
              <a:rPr lang="en-US" sz="2000" dirty="0">
                <a:solidFill>
                  <a:schemeClr val="bg1">
                    <a:alpha val="80000"/>
                  </a:schemeClr>
                </a:solidFill>
              </a:rPr>
              <a:t> sets, meaning a </a:t>
            </a:r>
            <a:r>
              <a:rPr lang="en-US" sz="2000" u="sng" dirty="0">
                <a:solidFill>
                  <a:schemeClr val="bg1">
                    <a:alpha val="80000"/>
                  </a:schemeClr>
                </a:solidFill>
              </a:rPr>
              <a:t>node can only belong to one net</a:t>
            </a:r>
            <a:r>
              <a:rPr lang="en-US" sz="2000" dirty="0">
                <a:solidFill>
                  <a:schemeClr val="bg1">
                    <a:alpha val="80000"/>
                  </a:schemeClr>
                </a:solidFill>
              </a:rPr>
              <a:t>.</a:t>
            </a:r>
          </a:p>
        </p:txBody>
      </p:sp>
      <p:grpSp>
        <p:nvGrpSpPr>
          <p:cNvPr id="22" name="Group 21">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23" name="Group 22">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27" name="Freeform: Shape 26">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4" name="Group 23">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25" name="Freeform: Shape 24">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77FA677-30B5-3CB2-27B2-A58A72202D6C}"/>
                  </a:ext>
                </a:extLst>
              </p14:cNvPr>
              <p14:cNvContentPartPr/>
              <p14:nvPr/>
            </p14:nvContentPartPr>
            <p14:xfrm>
              <a:off x="6946920" y="2057400"/>
              <a:ext cx="2867400" cy="2572200"/>
            </p14:xfrm>
          </p:contentPart>
        </mc:Choice>
        <mc:Fallback xmlns="">
          <p:pic>
            <p:nvPicPr>
              <p:cNvPr id="13" name="Ink 12">
                <a:extLst>
                  <a:ext uri="{FF2B5EF4-FFF2-40B4-BE49-F238E27FC236}">
                    <a16:creationId xmlns:a16="http://schemas.microsoft.com/office/drawing/2014/main" id="{F77FA677-30B5-3CB2-27B2-A58A72202D6C}"/>
                  </a:ext>
                </a:extLst>
              </p:cNvPr>
              <p:cNvPicPr/>
              <p:nvPr/>
            </p:nvPicPr>
            <p:blipFill>
              <a:blip r:embed="rId4"/>
              <a:stretch>
                <a:fillRect/>
              </a:stretch>
            </p:blipFill>
            <p:spPr>
              <a:xfrm>
                <a:off x="6937560" y="2048040"/>
                <a:ext cx="2886120" cy="2590920"/>
              </a:xfrm>
              <a:prstGeom prst="rect">
                <a:avLst/>
              </a:prstGeom>
            </p:spPr>
          </p:pic>
        </mc:Fallback>
      </mc:AlternateContent>
      <p:pic>
        <p:nvPicPr>
          <p:cNvPr id="3" name="Picture 2">
            <a:extLst>
              <a:ext uri="{FF2B5EF4-FFF2-40B4-BE49-F238E27FC236}">
                <a16:creationId xmlns:a16="http://schemas.microsoft.com/office/drawing/2014/main" id="{45661913-1C3B-2943-7BB0-66F3975DC88D}"/>
              </a:ext>
            </a:extLst>
          </p:cNvPr>
          <p:cNvPicPr>
            <a:picLocks noChangeAspect="1"/>
          </p:cNvPicPr>
          <p:nvPr/>
        </p:nvPicPr>
        <p:blipFill>
          <a:blip r:embed="rId5"/>
          <a:stretch>
            <a:fillRect/>
          </a:stretch>
        </p:blipFill>
        <p:spPr>
          <a:xfrm>
            <a:off x="6909512" y="932815"/>
            <a:ext cx="3252261" cy="4054821"/>
          </a:xfrm>
          <a:prstGeom prst="rect">
            <a:avLst/>
          </a:prstGeom>
        </p:spPr>
      </p:pic>
    </p:spTree>
    <p:extLst>
      <p:ext uri="{BB962C8B-B14F-4D97-AF65-F5344CB8AC3E}">
        <p14:creationId xmlns:p14="http://schemas.microsoft.com/office/powerpoint/2010/main" val="3670610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A78990-5EEE-B0D6-06D1-9D608A88C23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B6E2B3-9533-5739-BD0A-3F857B120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EF81DBC-5B95-ACE2-6C97-FC28E30146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CEAC7CB-0573-ECE1-4C5D-523BA206B8F3}"/>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to perform routing using a matrix?</a:t>
            </a:r>
          </a:p>
        </p:txBody>
      </p:sp>
      <p:sp>
        <p:nvSpPr>
          <p:cNvPr id="5" name="Content Placeholder 4">
            <a:extLst>
              <a:ext uri="{FF2B5EF4-FFF2-40B4-BE49-F238E27FC236}">
                <a16:creationId xmlns:a16="http://schemas.microsoft.com/office/drawing/2014/main" id="{188EB8BB-8088-84AA-FF22-298BDDF965B9}"/>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Use Y-axis rows to make arbitrary connections between X-axis columns</a:t>
            </a:r>
          </a:p>
          <a:p>
            <a:r>
              <a:rPr lang="en-US" sz="2000" dirty="0">
                <a:solidFill>
                  <a:schemeClr val="tx1">
                    <a:lumMod val="85000"/>
                    <a:lumOff val="15000"/>
                  </a:schemeClr>
                </a:solidFill>
              </a:rPr>
              <a:t>Each </a:t>
            </a:r>
            <a:r>
              <a:rPr lang="en-US" sz="2000" b="1" dirty="0">
                <a:solidFill>
                  <a:schemeClr val="tx1">
                    <a:lumMod val="85000"/>
                    <a:lumOff val="15000"/>
                  </a:schemeClr>
                </a:solidFill>
              </a:rPr>
              <a:t>net</a:t>
            </a:r>
            <a:r>
              <a:rPr lang="en-US" sz="2000" dirty="0">
                <a:solidFill>
                  <a:schemeClr val="tx1">
                    <a:lumMod val="85000"/>
                    <a:lumOff val="15000"/>
                  </a:schemeClr>
                </a:solidFill>
              </a:rPr>
              <a:t> requires a single row</a:t>
            </a:r>
          </a:p>
          <a:p>
            <a:endParaRPr lang="en-US" sz="2000" dirty="0">
              <a:solidFill>
                <a:schemeClr val="tx1">
                  <a:lumMod val="85000"/>
                  <a:lumOff val="15000"/>
                </a:schemeClr>
              </a:solidFill>
            </a:endParaRPr>
          </a:p>
        </p:txBody>
      </p:sp>
      <p:pic>
        <p:nvPicPr>
          <p:cNvPr id="7" name="Picture 6">
            <a:extLst>
              <a:ext uri="{FF2B5EF4-FFF2-40B4-BE49-F238E27FC236}">
                <a16:creationId xmlns:a16="http://schemas.microsoft.com/office/drawing/2014/main" id="{242E354E-2E22-0955-A008-F83F96769EDD}"/>
              </a:ext>
            </a:extLst>
          </p:cNvPr>
          <p:cNvPicPr>
            <a:picLocks noChangeAspect="1"/>
          </p:cNvPicPr>
          <p:nvPr/>
        </p:nvPicPr>
        <p:blipFill>
          <a:blip r:embed="rId3"/>
          <a:stretch>
            <a:fillRect/>
          </a:stretch>
        </p:blipFill>
        <p:spPr>
          <a:xfrm>
            <a:off x="568519" y="3766895"/>
            <a:ext cx="11054962" cy="2163412"/>
          </a:xfrm>
          <a:prstGeom prst="rect">
            <a:avLst/>
          </a:prstGeom>
        </p:spPr>
      </p:pic>
    </p:spTree>
    <p:extLst>
      <p:ext uri="{BB962C8B-B14F-4D97-AF65-F5344CB8AC3E}">
        <p14:creationId xmlns:p14="http://schemas.microsoft.com/office/powerpoint/2010/main" val="3045432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D8502E-A50B-EE8B-47BC-C84C7143CFB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8102A47-5B37-8095-E745-25A860E22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1463C16-960D-F011-89E1-71B6A73AD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E5351A4E-5227-4A8E-41F8-3DAE5DC4E710}"/>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Example: Connect J2-32 to GND</a:t>
            </a:r>
          </a:p>
        </p:txBody>
      </p:sp>
      <p:sp>
        <p:nvSpPr>
          <p:cNvPr id="5" name="Content Placeholder 4">
            <a:extLst>
              <a:ext uri="{FF2B5EF4-FFF2-40B4-BE49-F238E27FC236}">
                <a16:creationId xmlns:a16="http://schemas.microsoft.com/office/drawing/2014/main" id="{1AF36717-579E-E9E2-39FD-F4C1DFD994C2}"/>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Pick an unused row</a:t>
            </a:r>
          </a:p>
          <a:p>
            <a:r>
              <a:rPr lang="en-US" sz="2000" dirty="0">
                <a:solidFill>
                  <a:schemeClr val="tx1">
                    <a:lumMod val="85000"/>
                    <a:lumOff val="15000"/>
                  </a:schemeClr>
                </a:solidFill>
              </a:rPr>
              <a:t>Intersect J2-32 column with the row</a:t>
            </a:r>
          </a:p>
          <a:p>
            <a:r>
              <a:rPr lang="en-US" sz="2000" dirty="0">
                <a:solidFill>
                  <a:schemeClr val="tx1">
                    <a:lumMod val="85000"/>
                    <a:lumOff val="15000"/>
                  </a:schemeClr>
                </a:solidFill>
              </a:rPr>
              <a:t>Turn the relay at intersection on</a:t>
            </a:r>
          </a:p>
        </p:txBody>
      </p:sp>
      <p:pic>
        <p:nvPicPr>
          <p:cNvPr id="3" name="Picture 2" descr="A black background with a zipper&#10;&#10;Description automatically generated">
            <a:extLst>
              <a:ext uri="{FF2B5EF4-FFF2-40B4-BE49-F238E27FC236}">
                <a16:creationId xmlns:a16="http://schemas.microsoft.com/office/drawing/2014/main" id="{7DE2A3FB-103A-A38E-841D-31CA3A019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41" y="3766895"/>
            <a:ext cx="11063240" cy="2163412"/>
          </a:xfrm>
          <a:prstGeom prst="rect">
            <a:avLst/>
          </a:prstGeom>
        </p:spPr>
      </p:pic>
      <p:pic>
        <p:nvPicPr>
          <p:cNvPr id="8" name="Picture 7" descr="A black background with a yellow line&#10;&#10;Description automatically generated">
            <a:extLst>
              <a:ext uri="{FF2B5EF4-FFF2-40B4-BE49-F238E27FC236}">
                <a16:creationId xmlns:a16="http://schemas.microsoft.com/office/drawing/2014/main" id="{27FE9E01-5DAA-2724-DB41-C0C71FC19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41" y="3766895"/>
            <a:ext cx="11063240" cy="2142476"/>
          </a:xfrm>
          <a:prstGeom prst="rect">
            <a:avLst/>
          </a:prstGeom>
        </p:spPr>
      </p:pic>
    </p:spTree>
    <p:extLst>
      <p:ext uri="{BB962C8B-B14F-4D97-AF65-F5344CB8AC3E}">
        <p14:creationId xmlns:p14="http://schemas.microsoft.com/office/powerpoint/2010/main" val="24515790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2836</TotalTime>
  <Words>2548</Words>
  <Application>Microsoft Office PowerPoint</Application>
  <PresentationFormat>Widescreen</PresentationFormat>
  <Paragraphs>260</Paragraphs>
  <Slides>42</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Aptos</vt:lpstr>
      <vt:lpstr>Aptos Display</vt:lpstr>
      <vt:lpstr>Arial</vt:lpstr>
      <vt:lpstr>Cambria Math</vt:lpstr>
      <vt:lpstr>Office Theme</vt:lpstr>
      <vt:lpstr>PXI Overview: Chassis</vt:lpstr>
      <vt:lpstr>PXI Overview: Slot types</vt:lpstr>
      <vt:lpstr>Minimum requirements to build a test</vt:lpstr>
      <vt:lpstr>Matrix PXI Modules</vt:lpstr>
      <vt:lpstr>How to perform routing using a matrix?</vt:lpstr>
      <vt:lpstr>How to perform routing using a matrix?</vt:lpstr>
      <vt:lpstr>Aside Q: What is a net? A: A net is a description of connectivity.  </vt:lpstr>
      <vt:lpstr>How to perform routing using a matrix?</vt:lpstr>
      <vt:lpstr>Example: Connect J2-32 to GND</vt:lpstr>
      <vt:lpstr>How big does the matrix need to be?</vt:lpstr>
      <vt:lpstr>Extending a matrix</vt:lpstr>
      <vt:lpstr>Build your own matrix router in two LISP calls:</vt:lpstr>
      <vt:lpstr>Build your own matrix router in two LISP calls:</vt:lpstr>
      <vt:lpstr>Test resource nodes</vt:lpstr>
      <vt:lpstr>Test resource nodes</vt:lpstr>
      <vt:lpstr>Making a basic voltage measurement</vt:lpstr>
      <vt:lpstr>Making a basic resistance measurement</vt:lpstr>
      <vt:lpstr>Applying a voltage signal</vt:lpstr>
      <vt:lpstr>Performing a current measurement (not used for Tiger)</vt:lpstr>
      <vt:lpstr>Test language</vt:lpstr>
      <vt:lpstr>Test language</vt:lpstr>
      <vt:lpstr>Expect is way of asserting correct behavior</vt:lpstr>
      <vt:lpstr>Simplifying common patterns</vt:lpstr>
      <vt:lpstr>Simplifying common patterns</vt:lpstr>
      <vt:lpstr>Real test examples: KSI Relay</vt:lpstr>
      <vt:lpstr>Real test examples: Ground test</vt:lpstr>
      <vt:lpstr>Real test examples: CAN Terminator</vt:lpstr>
      <vt:lpstr>Real test examples: Voltage test</vt:lpstr>
      <vt:lpstr>Minimum requirements to build a test</vt:lpstr>
      <vt:lpstr>4x64 Matrix Option from Pickering</vt:lpstr>
      <vt:lpstr>6x64 Matrix Option from Marvin</vt:lpstr>
      <vt:lpstr>Minimum requirements to build a test</vt:lpstr>
      <vt:lpstr>PXI Power Supply</vt:lpstr>
      <vt:lpstr>PXI Power Supply</vt:lpstr>
      <vt:lpstr>PXI SMUs: Precision Sources</vt:lpstr>
      <vt:lpstr>Minimum requirements to build a test</vt:lpstr>
      <vt:lpstr>PXI DMM (Digital Multimeters): M1212A – High End</vt:lpstr>
      <vt:lpstr>PXI DMM (Digital Multimeters): Other options from Keysight </vt:lpstr>
      <vt:lpstr>PXI DMM (Digital Multimeters): NI PXI-4065 </vt:lpstr>
      <vt:lpstr>Bench Top DMM (Digital Multimeters): Other options from Keysight </vt:lpstr>
      <vt:lpstr>Bench Top DMM (Digital Multimeters): And then there’s Fluke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Vladislav Shcherbakov</dc:creator>
  <cp:lastModifiedBy>Vlad Shcherbakov</cp:lastModifiedBy>
  <cp:revision>44</cp:revision>
  <dcterms:created xsi:type="dcterms:W3CDTF">2024-12-14T16:38:10Z</dcterms:created>
  <dcterms:modified xsi:type="dcterms:W3CDTF">2024-12-20T19:36:49Z</dcterms:modified>
</cp:coreProperties>
</file>